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1"/>
  </p:sldMasterIdLst>
  <p:notesMasterIdLst>
    <p:notesMasterId r:id="rId13"/>
  </p:notesMasterIdLst>
  <p:sldIdLst>
    <p:sldId id="256" r:id="rId2"/>
    <p:sldId id="257" r:id="rId3"/>
    <p:sldId id="270" r:id="rId4"/>
    <p:sldId id="271" r:id="rId5"/>
    <p:sldId id="258" r:id="rId6"/>
    <p:sldId id="273" r:id="rId7"/>
    <p:sldId id="274" r:id="rId8"/>
    <p:sldId id="272" r:id="rId9"/>
    <p:sldId id="264" r:id="rId10"/>
    <p:sldId id="268"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3D6E14-DADD-9002-3792-344C1AF7AC6A}" v="1889" dt="2025-03-05T17:50:48.0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282"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4B2AC6-9D0B-4479-B265-3237737EF3CD}" type="datetimeFigureOut">
              <a:rPr lang="en-US" smtClean="0"/>
              <a:t>6/20/2025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45A195-EB91-4DD7-BF0B-3244C440740E}" type="slidenum">
              <a:rPr lang="en-US" smtClean="0"/>
              <a:t>‹#›</a:t>
            </a:fld>
            <a:endParaRPr lang="en-US"/>
          </a:p>
        </p:txBody>
      </p:sp>
    </p:spTree>
    <p:extLst>
      <p:ext uri="{BB962C8B-B14F-4D97-AF65-F5344CB8AC3E}">
        <p14:creationId xmlns:p14="http://schemas.microsoft.com/office/powerpoint/2010/main" val="302056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45A195-EB91-4DD7-BF0B-3244C440740E}" type="slidenum">
              <a:rPr lang="en-US" smtClean="0"/>
              <a:t>2</a:t>
            </a:fld>
            <a:endParaRPr lang="en-US"/>
          </a:p>
        </p:txBody>
      </p:sp>
    </p:spTree>
    <p:extLst>
      <p:ext uri="{BB962C8B-B14F-4D97-AF65-F5344CB8AC3E}">
        <p14:creationId xmlns:p14="http://schemas.microsoft.com/office/powerpoint/2010/main" val="65471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612648" y="557783"/>
            <a:ext cx="10969752" cy="3130807"/>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612648" y="3902206"/>
            <a:ext cx="10969752" cy="2240529"/>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79C5A860-F335-4252-AA00-24FB67ED2982}" type="datetime1">
              <a:rPr lang="en-US" smtClean="0"/>
              <a:t>6/20/2025</a:t>
            </a:fld>
            <a:endParaRPr lang="en-US"/>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611662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46AB1048-0047-48CA-88BA-D69B470942CF}" type="datetime1">
              <a:rPr lang="en-US" smtClean="0"/>
              <a:t>6/20/2025</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631454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557784"/>
            <a:ext cx="2854452" cy="564342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612648" y="557784"/>
            <a:ext cx="7734300" cy="56434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5BD83879-648C-49A9-81A2-0EF5946532D0}" type="datetime1">
              <a:rPr lang="en-US" smtClean="0"/>
              <a:t>6/20/2025</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794663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D04BC802-30E3-4658-9CCA-F873646FEC67}" type="datetime1">
              <a:rPr lang="en-US" smtClean="0"/>
              <a:t>6/20/2025</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579445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612648" y="557784"/>
            <a:ext cx="10969752" cy="3146400"/>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612648" y="3902207"/>
            <a:ext cx="10969752" cy="2187443"/>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AB227A3-19CE-4153-81CE-64EB7AB094B3}" type="datetime1">
              <a:rPr lang="en-US" smtClean="0"/>
              <a:t>6/20/2025</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989930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609600"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2" y="2081369"/>
            <a:ext cx="5410200" cy="40955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B819A100-10F6-477E-8847-29D479EF1C92}" type="datetime1">
              <a:rPr lang="en-US" smtClean="0"/>
              <a:t>6/20/2025</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309646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609600" y="365125"/>
            <a:ext cx="10745788"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609600" y="1895096"/>
            <a:ext cx="5387975"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609600" y="2842211"/>
            <a:ext cx="5387975"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67890" y="1895096"/>
            <a:ext cx="5414510" cy="823912"/>
          </a:xfrm>
        </p:spPr>
        <p:txBody>
          <a:bodyPr anchor="b"/>
          <a:lstStyle>
            <a:lvl1pPr marL="0" indent="0">
              <a:buNone/>
              <a:defRPr sz="24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67890" y="2842211"/>
            <a:ext cx="5414510" cy="3347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5DF128AB-198A-495F-8475-FDB360C9873F}" type="datetime1">
              <a:rPr lang="en-US" smtClean="0"/>
              <a:t>6/20/2025</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750458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21A235E-F8FD-479F-9FC7-18BE84110877}" type="datetime1">
              <a:rPr lang="en-US" smtClean="0"/>
              <a:t>6/20/2025</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636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E890F09B-68DA-462E-9DB4-4C9ADAB8CBCC}" type="datetime1">
              <a:rPr lang="en-US" smtClean="0"/>
              <a:t>6/20/2025</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54673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612649" y="457199"/>
            <a:ext cx="4970822" cy="2660205"/>
          </a:xfrm>
        </p:spPr>
        <p:txBody>
          <a:bodyPr anchor="b">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6096000" y="457200"/>
            <a:ext cx="5483352" cy="574400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612649" y="3329989"/>
            <a:ext cx="4970822" cy="2871216"/>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17AC4E36-FABE-47EB-AA7F-C19A93824617}" type="datetime1">
              <a:rPr lang="en-US" smtClean="0"/>
              <a:t>6/20/2025</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3812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612649" y="457199"/>
            <a:ext cx="4970822" cy="2667485"/>
          </a:xfrm>
        </p:spPr>
        <p:txBody>
          <a:bodyPr anchor="b">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6096000" y="457199"/>
            <a:ext cx="5483352" cy="54038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612649" y="3322708"/>
            <a:ext cx="4970822" cy="254628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F199CE6B-5DE6-4A2D-B72E-5E8969F9F56F}" type="datetime1">
              <a:rPr lang="en-US" smtClean="0"/>
              <a:t>6/20/2025</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12363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E603F-28B7-4831-BF23-65FBAB13D5FB}"/>
              </a:ext>
            </a:extLst>
          </p:cNvPr>
          <p:cNvSpPr/>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609600" y="557784"/>
            <a:ext cx="109728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609600" y="2106204"/>
            <a:ext cx="10972800" cy="40365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609600" y="6356350"/>
            <a:ext cx="2743200" cy="365125"/>
          </a:xfrm>
          <a:prstGeom prst="rect">
            <a:avLst/>
          </a:prstGeom>
        </p:spPr>
        <p:txBody>
          <a:bodyPr vert="horz" lIns="91440" tIns="45720" rIns="91440" bIns="45720" rtlCol="0" anchor="ctr"/>
          <a:lstStyle>
            <a:lvl1pPr algn="l">
              <a:defRPr lang="en-US" sz="800" kern="1200" cap="all" spc="200" smtClean="0">
                <a:solidFill>
                  <a:schemeClr val="tx1"/>
                </a:solidFill>
                <a:latin typeface="+mn-lt"/>
                <a:ea typeface="+mn-ea"/>
                <a:cs typeface="Segoe UI Semilight" panose="020B0402040204020203" pitchFamily="34" charset="0"/>
              </a:defRPr>
            </a:lvl1pPr>
          </a:lstStyle>
          <a:p>
            <a:fld id="{F481A142-DA77-4A5F-AD1F-14E6C18F0F5F}" type="datetime1">
              <a:rPr lang="en-US" smtClean="0"/>
              <a:t>6/20/2025</a:t>
            </a:fld>
            <a:endParaRPr lang="en-US"/>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800" kern="1200" cap="all" spc="200" dirty="0">
                <a:solidFill>
                  <a:schemeClr val="tx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10134600" y="6356350"/>
            <a:ext cx="1447800" cy="365125"/>
          </a:xfrm>
          <a:prstGeom prst="rect">
            <a:avLst/>
          </a:prstGeom>
        </p:spPr>
        <p:txBody>
          <a:bodyPr vert="horz" lIns="91440" tIns="45720" rIns="91440" bIns="45720" rtlCol="0" anchor="ctr"/>
          <a:lstStyle>
            <a:lvl1pPr algn="r">
              <a:defRPr lang="en-US" sz="800" kern="1200" cap="all" spc="200" smtClean="0">
                <a:solidFill>
                  <a:schemeClr val="tx1"/>
                </a:solidFill>
                <a:latin typeface="+mn-lt"/>
                <a:ea typeface="+mn-ea"/>
                <a:cs typeface="Segoe UI Semilight" panose="020B0402040204020203" pitchFamily="34" charset="0"/>
              </a:defRPr>
            </a:lvl1pPr>
          </a:lstStyle>
          <a:p>
            <a:fld id="{1F646F3F-274D-499B-ABBE-824EB4ABDC3D}" type="slidenum">
              <a:rPr lang="en-US" smtClean="0"/>
              <a:pPr/>
              <a:t>‹#›</a:t>
            </a:fld>
            <a:endParaRPr lang="en-US"/>
          </a:p>
        </p:txBody>
      </p:sp>
    </p:spTree>
    <p:extLst>
      <p:ext uri="{BB962C8B-B14F-4D97-AF65-F5344CB8AC3E}">
        <p14:creationId xmlns:p14="http://schemas.microsoft.com/office/powerpoint/2010/main" val="313231804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57" r:id="rId6"/>
    <p:sldLayoutId id="2147483753" r:id="rId7"/>
    <p:sldLayoutId id="2147483754" r:id="rId8"/>
    <p:sldLayoutId id="2147483755" r:id="rId9"/>
    <p:sldLayoutId id="2147483756" r:id="rId10"/>
    <p:sldLayoutId id="2147483758" r:id="rId11"/>
  </p:sldLayoutIdLst>
  <p:hf sldNum="0" hdr="0" ftr="0" dt="0"/>
  <p:txStyles>
    <p:title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pressbooks.directory/"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hyperlink" Target="https://drive.google.com/drive/folders/1TRalBdX3TXQJieIFb9qn4kTJW0eaHv4O?usp=sha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Background Fill">
            <a:extLst>
              <a:ext uri="{FF2B5EF4-FFF2-40B4-BE49-F238E27FC236}">
                <a16:creationId xmlns:a16="http://schemas.microsoft.com/office/drawing/2014/main" id="{68CA250C-CF5A-4736-9249-D6111F7C5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BB887A-DB02-4431-8FDF-F517505C9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13779" y="1475891"/>
            <a:ext cx="5841325" cy="2694363"/>
          </a:xfrm>
        </p:spPr>
        <p:txBody>
          <a:bodyPr vert="horz" lIns="91440" tIns="45720" rIns="91440" bIns="45720" rtlCol="0" anchor="b">
            <a:noAutofit/>
          </a:bodyPr>
          <a:lstStyle/>
          <a:p>
            <a:pPr>
              <a:spcBef>
                <a:spcPts val="0"/>
              </a:spcBef>
            </a:pPr>
            <a:r>
              <a:rPr lang="en-US" sz="3200" dirty="0">
                <a:solidFill>
                  <a:schemeClr val="accent2">
                    <a:lumMod val="76000"/>
                  </a:schemeClr>
                </a:solidFill>
                <a:ea typeface="+mj-lt"/>
                <a:cs typeface="+mj-lt"/>
              </a:rPr>
              <a:t>Empowering Course Design with Open Educational Resources (OER) in Learning Management Systems (LMS)</a:t>
            </a:r>
            <a:r>
              <a:rPr lang="en-US" sz="3200" b="1" dirty="0">
                <a:solidFill>
                  <a:schemeClr val="accent2">
                    <a:lumMod val="76000"/>
                  </a:schemeClr>
                </a:solidFill>
                <a:ea typeface="+mj-lt"/>
                <a:cs typeface="+mj-lt"/>
              </a:rPr>
              <a:t> </a:t>
            </a:r>
            <a:endParaRPr lang="en-US" b="1" dirty="0">
              <a:solidFill>
                <a:schemeClr val="accent2">
                  <a:lumMod val="76000"/>
                </a:schemeClr>
              </a:solidFill>
              <a:cs typeface="Posterama"/>
            </a:endParaRPr>
          </a:p>
        </p:txBody>
      </p:sp>
      <p:pic>
        <p:nvPicPr>
          <p:cNvPr id="6" name="Picture 5">
            <a:extLst>
              <a:ext uri="{FF2B5EF4-FFF2-40B4-BE49-F238E27FC236}">
                <a16:creationId xmlns:a16="http://schemas.microsoft.com/office/drawing/2014/main" id="{B1954188-5F4C-7AA0-2674-7CA3CAAFAFAB}"/>
              </a:ext>
            </a:extLst>
          </p:cNvPr>
          <p:cNvPicPr>
            <a:picLocks noChangeAspect="1"/>
          </p:cNvPicPr>
          <p:nvPr/>
        </p:nvPicPr>
        <p:blipFill>
          <a:blip r:embed="rId2"/>
          <a:srcRect l="44578" r="9" b="9"/>
          <a:stretch/>
        </p:blipFill>
        <p:spPr>
          <a:xfrm>
            <a:off x="20" y="10"/>
            <a:ext cx="5710632" cy="6857990"/>
          </a:xfrm>
          <a:custGeom>
            <a:avLst/>
            <a:gdLst/>
            <a:ahLst/>
            <a:cxnLst/>
            <a:rect l="l" t="t" r="r" b="b"/>
            <a:pathLst>
              <a:path w="5710652" h="6858000">
                <a:moveTo>
                  <a:pt x="4831301" y="0"/>
                </a:moveTo>
                <a:lnTo>
                  <a:pt x="5696109" y="0"/>
                </a:lnTo>
                <a:lnTo>
                  <a:pt x="5706418" y="42969"/>
                </a:lnTo>
                <a:cubicBezTo>
                  <a:pt x="5714414" y="100391"/>
                  <a:pt x="5711283" y="160329"/>
                  <a:pt x="5695333" y="219852"/>
                </a:cubicBezTo>
                <a:cubicBezTo>
                  <a:pt x="5631536" y="457945"/>
                  <a:pt x="5386806" y="599240"/>
                  <a:pt x="5148712" y="535443"/>
                </a:cubicBezTo>
                <a:cubicBezTo>
                  <a:pt x="4940381" y="479621"/>
                  <a:pt x="4806160" y="285271"/>
                  <a:pt x="4818599" y="78052"/>
                </a:cubicBezTo>
                <a:close/>
                <a:moveTo>
                  <a:pt x="0" y="0"/>
                </a:moveTo>
                <a:lnTo>
                  <a:pt x="545808" y="0"/>
                </a:lnTo>
                <a:lnTo>
                  <a:pt x="4212872" y="0"/>
                </a:lnTo>
                <a:lnTo>
                  <a:pt x="4204748" y="184996"/>
                </a:lnTo>
                <a:cubicBezTo>
                  <a:pt x="4203390" y="263520"/>
                  <a:pt x="4204263" y="341910"/>
                  <a:pt x="4207775" y="419995"/>
                </a:cubicBezTo>
                <a:cubicBezTo>
                  <a:pt x="4220964" y="709488"/>
                  <a:pt x="4449625" y="891535"/>
                  <a:pt x="4655737" y="1068099"/>
                </a:cubicBezTo>
                <a:cubicBezTo>
                  <a:pt x="5169527" y="1508061"/>
                  <a:pt x="5344373" y="2032158"/>
                  <a:pt x="5103604" y="2589405"/>
                </a:cubicBezTo>
                <a:cubicBezTo>
                  <a:pt x="5010230" y="2805523"/>
                  <a:pt x="4828675" y="2993264"/>
                  <a:pt x="4657611" y="3164269"/>
                </a:cubicBezTo>
                <a:cubicBezTo>
                  <a:pt x="4198817" y="3622744"/>
                  <a:pt x="4217616" y="4154456"/>
                  <a:pt x="4499219" y="4641255"/>
                </a:cubicBezTo>
                <a:cubicBezTo>
                  <a:pt x="4699839" y="4986832"/>
                  <a:pt x="4940395" y="5311556"/>
                  <a:pt x="5110950" y="5670858"/>
                </a:cubicBezTo>
                <a:cubicBezTo>
                  <a:pt x="5277001" y="6019042"/>
                  <a:pt x="5375520" y="6366409"/>
                  <a:pt x="5396522" y="6707670"/>
                </a:cubicBezTo>
                <a:lnTo>
                  <a:pt x="5398895" y="6858000"/>
                </a:lnTo>
                <a:lnTo>
                  <a:pt x="0" y="6858000"/>
                </a:lnTo>
                <a:close/>
              </a:path>
            </a:pathLst>
          </a:custGeom>
        </p:spPr>
      </p:pic>
      <p:pic>
        <p:nvPicPr>
          <p:cNvPr id="7" name="Picture 6" descr="A black background with red text&#10;&#10;Description automatically generated">
            <a:extLst>
              <a:ext uri="{FF2B5EF4-FFF2-40B4-BE49-F238E27FC236}">
                <a16:creationId xmlns:a16="http://schemas.microsoft.com/office/drawing/2014/main" id="{4B7C2B69-B04D-CFCB-E988-4D60D4956951}"/>
              </a:ext>
            </a:extLst>
          </p:cNvPr>
          <p:cNvPicPr>
            <a:picLocks noChangeAspect="1"/>
          </p:cNvPicPr>
          <p:nvPr/>
        </p:nvPicPr>
        <p:blipFill>
          <a:blip r:embed="rId3"/>
          <a:stretch>
            <a:fillRect/>
          </a:stretch>
        </p:blipFill>
        <p:spPr>
          <a:xfrm>
            <a:off x="4424854" y="2538"/>
            <a:ext cx="3610843" cy="2812492"/>
          </a:xfrm>
          <a:prstGeom prst="rect">
            <a:avLst/>
          </a:prstGeom>
          <a:ln>
            <a:noFill/>
          </a:ln>
        </p:spPr>
      </p:pic>
      <p:sp>
        <p:nvSpPr>
          <p:cNvPr id="4" name="TextBox 3">
            <a:extLst>
              <a:ext uri="{FF2B5EF4-FFF2-40B4-BE49-F238E27FC236}">
                <a16:creationId xmlns:a16="http://schemas.microsoft.com/office/drawing/2014/main" id="{757183D3-5084-4FB6-4EE2-2AA9C53DEC66}"/>
              </a:ext>
            </a:extLst>
          </p:cNvPr>
          <p:cNvSpPr txBox="1"/>
          <p:nvPr/>
        </p:nvSpPr>
        <p:spPr>
          <a:xfrm>
            <a:off x="5710592" y="5145332"/>
            <a:ext cx="5725453"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1400" b="1" dirty="0">
                <a:solidFill>
                  <a:schemeClr val="tx2"/>
                </a:solidFill>
                <a:latin typeface="Avenir Next LT Pro"/>
              </a:rPr>
              <a:t>Shahram </a:t>
            </a:r>
            <a:r>
              <a:rPr lang="en-US" sz="1400" b="1" err="1">
                <a:solidFill>
                  <a:schemeClr val="tx2"/>
                </a:solidFill>
                <a:latin typeface="Avenir Next LT Pro"/>
              </a:rPr>
              <a:t>Fardadvand</a:t>
            </a:r>
            <a:r>
              <a:rPr lang="en-US" sz="1400" dirty="0">
                <a:solidFill>
                  <a:schemeClr val="tx2"/>
                </a:solidFill>
                <a:ea typeface="+mn-lt"/>
                <a:cs typeface="+mn-lt"/>
              </a:rPr>
              <a:t>, </a:t>
            </a:r>
            <a:r>
              <a:rPr lang="en-US" sz="1100" b="1" dirty="0">
                <a:solidFill>
                  <a:schemeClr val="accent2">
                    <a:lumMod val="76000"/>
                  </a:schemeClr>
                </a:solidFill>
                <a:ea typeface="+mn-lt"/>
                <a:cs typeface="+mn-lt"/>
              </a:rPr>
              <a:t>BAIST, SMIEEE (He, Him)</a:t>
            </a:r>
            <a:endParaRPr lang="en-US" sz="1100" b="1" dirty="0" err="1">
              <a:solidFill>
                <a:schemeClr val="accent2">
                  <a:lumMod val="76000"/>
                </a:schemeClr>
              </a:solidFill>
            </a:endParaRPr>
          </a:p>
          <a:p>
            <a:pPr>
              <a:lnSpc>
                <a:spcPct val="150000"/>
              </a:lnSpc>
            </a:pPr>
            <a:r>
              <a:rPr lang="en-US" sz="1400" dirty="0">
                <a:solidFill>
                  <a:schemeClr val="tx2"/>
                </a:solidFill>
                <a:latin typeface="Avenir Next LT Pro"/>
              </a:rPr>
              <a:t>Educational Technologist</a:t>
            </a:r>
          </a:p>
          <a:p>
            <a:pPr>
              <a:lnSpc>
                <a:spcPct val="150000"/>
              </a:lnSpc>
            </a:pPr>
            <a:r>
              <a:rPr lang="en-US" sz="1400" dirty="0">
                <a:solidFill>
                  <a:schemeClr val="tx2"/>
                </a:solidFill>
                <a:latin typeface="Avenir Next LT Pro"/>
              </a:rPr>
              <a:t>Centre for Teaching and Learning</a:t>
            </a:r>
          </a:p>
          <a:p>
            <a:pPr>
              <a:lnSpc>
                <a:spcPct val="150000"/>
              </a:lnSpc>
            </a:pPr>
            <a:r>
              <a:rPr lang="en-US" sz="1400" dirty="0">
                <a:solidFill>
                  <a:schemeClr val="tx2"/>
                </a:solidFill>
                <a:latin typeface="Avenir Next LT Pro"/>
              </a:rPr>
              <a:t>MacEwan University</a:t>
            </a:r>
          </a:p>
          <a:p>
            <a:pPr marL="742950" lvl="1" indent="-285750">
              <a:buFont typeface="Courier New"/>
              <a:buChar char="o"/>
            </a:pPr>
            <a:endParaRPr lang="en-US" sz="1400">
              <a:solidFill>
                <a:schemeClr val="tx2"/>
              </a:solidFill>
              <a:latin typeface="Aptos"/>
            </a:endParaRPr>
          </a:p>
        </p:txBody>
      </p:sp>
      <p:pic>
        <p:nvPicPr>
          <p:cNvPr id="5" name="Picture 4" descr="A clock on a building&#10;&#10;AI-generated content may be incorrect.">
            <a:extLst>
              <a:ext uri="{FF2B5EF4-FFF2-40B4-BE49-F238E27FC236}">
                <a16:creationId xmlns:a16="http://schemas.microsoft.com/office/drawing/2014/main" id="{43B82AA4-9BB4-627D-7991-8AE048C801E3}"/>
              </a:ext>
            </a:extLst>
          </p:cNvPr>
          <p:cNvPicPr>
            <a:picLocks noChangeAspect="1"/>
          </p:cNvPicPr>
          <p:nvPr/>
        </p:nvPicPr>
        <p:blipFill>
          <a:blip r:embed="rId4">
            <a:alphaModFix amt="70000"/>
          </a:blip>
          <a:stretch>
            <a:fillRect/>
          </a:stretch>
        </p:blipFill>
        <p:spPr>
          <a:xfrm>
            <a:off x="-2327" y="3609975"/>
            <a:ext cx="5414853" cy="3248025"/>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6" name="Background Fill">
            <a:extLst>
              <a:ext uri="{FF2B5EF4-FFF2-40B4-BE49-F238E27FC236}">
                <a16:creationId xmlns:a16="http://schemas.microsoft.com/office/drawing/2014/main" id="{6DA65B90-7B06-4499-91BA-CDDD36132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1FFE435-0754-492D-B815-BD114217D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7EF79062-B5BB-45DF-810C-95A324A9D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2140699"/>
            <a:ext cx="12192000" cy="4717301"/>
          </a:xfrm>
          <a:custGeom>
            <a:avLst/>
            <a:gdLst>
              <a:gd name="connsiteX0" fmla="*/ 8930642 w 12192000"/>
              <a:gd name="connsiteY0" fmla="*/ 4273734 h 4717301"/>
              <a:gd name="connsiteX1" fmla="*/ 9143134 w 12192000"/>
              <a:gd name="connsiteY1" fmla="*/ 4396362 h 4717301"/>
              <a:gd name="connsiteX2" fmla="*/ 9043549 w 12192000"/>
              <a:gd name="connsiteY2" fmla="*/ 4693978 h 4717301"/>
              <a:gd name="connsiteX3" fmla="*/ 8745984 w 12192000"/>
              <a:gd name="connsiteY3" fmla="*/ 4594249 h 4717301"/>
              <a:gd name="connsiteX4" fmla="*/ 8845568 w 12192000"/>
              <a:gd name="connsiteY4" fmla="*/ 4296634 h 4717301"/>
              <a:gd name="connsiteX5" fmla="*/ 8930642 w 12192000"/>
              <a:gd name="connsiteY5" fmla="*/ 4273734 h 4717301"/>
              <a:gd name="connsiteX6" fmla="*/ 9842642 w 12192000"/>
              <a:gd name="connsiteY6" fmla="*/ 3718743 h 4717301"/>
              <a:gd name="connsiteX7" fmla="*/ 10272210 w 12192000"/>
              <a:gd name="connsiteY7" fmla="*/ 3966645 h 4717301"/>
              <a:gd name="connsiteX8" fmla="*/ 10070896 w 12192000"/>
              <a:gd name="connsiteY8" fmla="*/ 4568292 h 4717301"/>
              <a:gd name="connsiteX9" fmla="*/ 9469346 w 12192000"/>
              <a:gd name="connsiteY9" fmla="*/ 4366686 h 4717301"/>
              <a:gd name="connsiteX10" fmla="*/ 9670660 w 12192000"/>
              <a:gd name="connsiteY10" fmla="*/ 3765038 h 4717301"/>
              <a:gd name="connsiteX11" fmla="*/ 9842642 w 12192000"/>
              <a:gd name="connsiteY11" fmla="*/ 3718743 h 4717301"/>
              <a:gd name="connsiteX12" fmla="*/ 0 w 12192000"/>
              <a:gd name="connsiteY12" fmla="*/ 0 h 4717301"/>
              <a:gd name="connsiteX13" fmla="*/ 12192000 w 12192000"/>
              <a:gd name="connsiteY13" fmla="*/ 0 h 4717301"/>
              <a:gd name="connsiteX14" fmla="*/ 12192000 w 12192000"/>
              <a:gd name="connsiteY14" fmla="*/ 3369891 h 4717301"/>
              <a:gd name="connsiteX15" fmla="*/ 12124015 w 12192000"/>
              <a:gd name="connsiteY15" fmla="*/ 3410713 h 4717301"/>
              <a:gd name="connsiteX16" fmla="*/ 11077457 w 12192000"/>
              <a:gd name="connsiteY16" fmla="*/ 3501725 h 4717301"/>
              <a:gd name="connsiteX17" fmla="*/ 9867246 w 12192000"/>
              <a:gd name="connsiteY17" fmla="*/ 3351592 h 4717301"/>
              <a:gd name="connsiteX18" fmla="*/ 8994802 w 12192000"/>
              <a:gd name="connsiteY18" fmla="*/ 3878378 h 4717301"/>
              <a:gd name="connsiteX19" fmla="*/ 6994655 w 12192000"/>
              <a:gd name="connsiteY19" fmla="*/ 4335637 h 4717301"/>
              <a:gd name="connsiteX20" fmla="*/ 6287534 w 12192000"/>
              <a:gd name="connsiteY20" fmla="*/ 3714199 h 4717301"/>
              <a:gd name="connsiteX21" fmla="*/ 4392596 w 12192000"/>
              <a:gd name="connsiteY21" fmla="*/ 3392344 h 4717301"/>
              <a:gd name="connsiteX22" fmla="*/ 3014500 w 12192000"/>
              <a:gd name="connsiteY22" fmla="*/ 4100222 h 4717301"/>
              <a:gd name="connsiteX23" fmla="*/ 86414 w 12192000"/>
              <a:gd name="connsiteY23" fmla="*/ 3903305 h 4717301"/>
              <a:gd name="connsiteX24" fmla="*/ 0 w 12192000"/>
              <a:gd name="connsiteY24" fmla="*/ 3840566 h 4717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192000" h="4717301">
                <a:moveTo>
                  <a:pt x="8930642" y="4273734"/>
                </a:moveTo>
                <a:cubicBezTo>
                  <a:pt x="9016941" y="4268381"/>
                  <a:pt x="9102130" y="4314070"/>
                  <a:pt x="9143134" y="4396362"/>
                </a:cubicBezTo>
                <a:cubicBezTo>
                  <a:pt x="9197806" y="4506087"/>
                  <a:pt x="9153221" y="4639333"/>
                  <a:pt x="9043549" y="4693978"/>
                </a:cubicBezTo>
                <a:cubicBezTo>
                  <a:pt x="8933879" y="4748622"/>
                  <a:pt x="8800655" y="4703973"/>
                  <a:pt x="8745984" y="4594249"/>
                </a:cubicBezTo>
                <a:cubicBezTo>
                  <a:pt x="8691311" y="4484525"/>
                  <a:pt x="8735897" y="4351279"/>
                  <a:pt x="8845568" y="4296634"/>
                </a:cubicBezTo>
                <a:cubicBezTo>
                  <a:pt x="8872986" y="4282973"/>
                  <a:pt x="8901875" y="4275517"/>
                  <a:pt x="8930642" y="4273734"/>
                </a:cubicBezTo>
                <a:close/>
                <a:moveTo>
                  <a:pt x="9842642" y="3718743"/>
                </a:moveTo>
                <a:cubicBezTo>
                  <a:pt x="10017101" y="3707923"/>
                  <a:pt x="10189318" y="3800286"/>
                  <a:pt x="10272210" y="3966645"/>
                </a:cubicBezTo>
                <a:cubicBezTo>
                  <a:pt x="10382732" y="4188458"/>
                  <a:pt x="10292600" y="4457825"/>
                  <a:pt x="10070896" y="4568292"/>
                </a:cubicBezTo>
                <a:cubicBezTo>
                  <a:pt x="9849191" y="4678760"/>
                  <a:pt x="9579867" y="4588498"/>
                  <a:pt x="9469346" y="4366686"/>
                </a:cubicBezTo>
                <a:cubicBezTo>
                  <a:pt x="9358824" y="4144873"/>
                  <a:pt x="9448956" y="3875506"/>
                  <a:pt x="9670660" y="3765038"/>
                </a:cubicBezTo>
                <a:cubicBezTo>
                  <a:pt x="9726087" y="3737421"/>
                  <a:pt x="9784490" y="3722349"/>
                  <a:pt x="9842642" y="3718743"/>
                </a:cubicBezTo>
                <a:close/>
                <a:moveTo>
                  <a:pt x="0" y="0"/>
                </a:moveTo>
                <a:lnTo>
                  <a:pt x="12192000" y="0"/>
                </a:lnTo>
                <a:lnTo>
                  <a:pt x="12192000" y="3369891"/>
                </a:lnTo>
                <a:lnTo>
                  <a:pt x="12124015" y="3410713"/>
                </a:lnTo>
                <a:cubicBezTo>
                  <a:pt x="11792041" y="3581538"/>
                  <a:pt x="11443617" y="3577252"/>
                  <a:pt x="11077457" y="3501725"/>
                </a:cubicBezTo>
                <a:cubicBezTo>
                  <a:pt x="10679189" y="3419860"/>
                  <a:pt x="10271734" y="3358281"/>
                  <a:pt x="9867246" y="3351592"/>
                </a:cubicBezTo>
                <a:cubicBezTo>
                  <a:pt x="9492336" y="3345611"/>
                  <a:pt x="9239136" y="3626329"/>
                  <a:pt x="8994802" y="3878378"/>
                </a:cubicBezTo>
                <a:cubicBezTo>
                  <a:pt x="8385954" y="4506678"/>
                  <a:pt x="7695268" y="4690742"/>
                  <a:pt x="6994655" y="4335637"/>
                </a:cubicBezTo>
                <a:cubicBezTo>
                  <a:pt x="6722938" y="4197922"/>
                  <a:pt x="6494843" y="3948626"/>
                  <a:pt x="6287534" y="3714199"/>
                </a:cubicBezTo>
                <a:cubicBezTo>
                  <a:pt x="5731733" y="3085491"/>
                  <a:pt x="5043559" y="3067499"/>
                  <a:pt x="4392596" y="3392344"/>
                </a:cubicBezTo>
                <a:cubicBezTo>
                  <a:pt x="3930423" y="3623867"/>
                  <a:pt x="3492022" y="3908604"/>
                  <a:pt x="3014500" y="4100222"/>
                </a:cubicBezTo>
                <a:cubicBezTo>
                  <a:pt x="1977820" y="4518409"/>
                  <a:pt x="973242" y="4499486"/>
                  <a:pt x="86414" y="3903305"/>
                </a:cubicBezTo>
                <a:lnTo>
                  <a:pt x="0" y="384056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0BF90F-A244-DE05-C70F-474177ADDCE0}"/>
              </a:ext>
            </a:extLst>
          </p:cNvPr>
          <p:cNvSpPr>
            <a:spLocks noGrp="1"/>
          </p:cNvSpPr>
          <p:nvPr>
            <p:ph type="title"/>
          </p:nvPr>
        </p:nvSpPr>
        <p:spPr>
          <a:xfrm>
            <a:off x="673100" y="669856"/>
            <a:ext cx="8997321" cy="1472340"/>
          </a:xfrm>
        </p:spPr>
        <p:txBody>
          <a:bodyPr vert="horz" lIns="91440" tIns="45720" rIns="91440" bIns="45720" rtlCol="0" anchor="ctr">
            <a:noAutofit/>
          </a:bodyPr>
          <a:lstStyle/>
          <a:p>
            <a:r>
              <a:rPr lang="en-US" sz="4000" dirty="0">
                <a:ea typeface="+mj-lt"/>
                <a:cs typeface="+mj-lt"/>
              </a:rPr>
              <a:t>Common Questions from Educators Integrating OER into LMS</a:t>
            </a:r>
            <a:endParaRPr lang="en-US" sz="4000">
              <a:cs typeface="Posterama"/>
            </a:endParaRPr>
          </a:p>
        </p:txBody>
      </p:sp>
      <p:pic>
        <p:nvPicPr>
          <p:cNvPr id="7" name="Picture 6" descr="A black background with red text&#10;&#10;Description automatically generated">
            <a:extLst>
              <a:ext uri="{FF2B5EF4-FFF2-40B4-BE49-F238E27FC236}">
                <a16:creationId xmlns:a16="http://schemas.microsoft.com/office/drawing/2014/main" id="{6C186090-C110-732D-B563-9DC2CD45E9EA}"/>
              </a:ext>
            </a:extLst>
          </p:cNvPr>
          <p:cNvPicPr>
            <a:picLocks noChangeAspect="1"/>
          </p:cNvPicPr>
          <p:nvPr/>
        </p:nvPicPr>
        <p:blipFill>
          <a:blip r:embed="rId2"/>
          <a:srcRect r="2" b="8195"/>
          <a:stretch/>
        </p:blipFill>
        <p:spPr>
          <a:xfrm>
            <a:off x="9781001" y="-166314"/>
            <a:ext cx="2324331" cy="1676995"/>
          </a:xfrm>
          <a:prstGeom prst="rect">
            <a:avLst/>
          </a:prstGeom>
          <a:ln>
            <a:noFill/>
          </a:ln>
        </p:spPr>
      </p:pic>
      <p:sp>
        <p:nvSpPr>
          <p:cNvPr id="3" name="TextBox 2">
            <a:extLst>
              <a:ext uri="{FF2B5EF4-FFF2-40B4-BE49-F238E27FC236}">
                <a16:creationId xmlns:a16="http://schemas.microsoft.com/office/drawing/2014/main" id="{D9DADD73-34E4-F4A4-F1DE-0CDC6670E280}"/>
              </a:ext>
            </a:extLst>
          </p:cNvPr>
          <p:cNvSpPr txBox="1"/>
          <p:nvPr/>
        </p:nvSpPr>
        <p:spPr>
          <a:xfrm>
            <a:off x="677334" y="4085166"/>
            <a:ext cx="10839448" cy="22269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200000"/>
              </a:lnSpc>
              <a:buFont typeface="Wingdings"/>
              <a:buChar char="ü"/>
            </a:pPr>
            <a:r>
              <a:rPr lang="en-US" dirty="0">
                <a:ea typeface="+mn-lt"/>
                <a:cs typeface="+mn-lt"/>
              </a:rPr>
              <a:t>If the book is updated, will I need to import the new Common Cartridge file into my course again?  </a:t>
            </a:r>
            <a:endParaRPr lang="en-US" dirty="0"/>
          </a:p>
          <a:p>
            <a:pPr marL="285750" indent="-285750">
              <a:lnSpc>
                <a:spcPct val="200000"/>
              </a:lnSpc>
              <a:buFont typeface="Wingdings"/>
              <a:buChar char="ü"/>
            </a:pPr>
            <a:r>
              <a:rPr lang="en-US" dirty="0">
                <a:ea typeface="+mn-lt"/>
                <a:cs typeface="+mn-lt"/>
              </a:rPr>
              <a:t>Can I import the Common Cartridge into an existing course that I have already designed?</a:t>
            </a:r>
            <a:endParaRPr lang="en-US" dirty="0"/>
          </a:p>
          <a:p>
            <a:pPr marL="285750" indent="-285750">
              <a:lnSpc>
                <a:spcPct val="200000"/>
              </a:lnSpc>
              <a:buFont typeface="Wingdings"/>
              <a:buChar char="ü"/>
            </a:pPr>
            <a:r>
              <a:rPr lang="en-US" dirty="0">
                <a:ea typeface="+mn-lt"/>
                <a:cs typeface="+mn-lt"/>
              </a:rPr>
              <a:t>I want to use multiple OER books in my course. How can I do that?</a:t>
            </a:r>
          </a:p>
          <a:p>
            <a:pPr marL="285750" indent="-285750">
              <a:lnSpc>
                <a:spcPct val="200000"/>
              </a:lnSpc>
              <a:buFont typeface="Wingdings"/>
              <a:buChar char="ü"/>
            </a:pPr>
            <a:r>
              <a:rPr lang="en-US" dirty="0">
                <a:ea typeface="+mn-lt"/>
                <a:cs typeface="+mn-lt"/>
              </a:rPr>
              <a:t>How will learners interact with H5P activities after import?</a:t>
            </a:r>
          </a:p>
        </p:txBody>
      </p:sp>
    </p:spTree>
    <p:extLst>
      <p:ext uri="{BB962C8B-B14F-4D97-AF65-F5344CB8AC3E}">
        <p14:creationId xmlns:p14="http://schemas.microsoft.com/office/powerpoint/2010/main" val="3953233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32968"/>
            <a:ext cx="9560477" cy="6625032"/>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4" name="Background Fill">
            <a:extLst>
              <a:ext uri="{FF2B5EF4-FFF2-40B4-BE49-F238E27FC236}">
                <a16:creationId xmlns:a16="http://schemas.microsoft.com/office/drawing/2014/main" id="{6DA65B90-7B06-4499-91BA-CDDD36132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erial view of a highway near the ocean">
            <a:extLst>
              <a:ext uri="{FF2B5EF4-FFF2-40B4-BE49-F238E27FC236}">
                <a16:creationId xmlns:a16="http://schemas.microsoft.com/office/drawing/2014/main" id="{A2DF31B3-8546-1D88-0697-CF0EB7903D75}"/>
              </a:ext>
            </a:extLst>
          </p:cNvPr>
          <p:cNvPicPr>
            <a:picLocks noChangeAspect="1"/>
          </p:cNvPicPr>
          <p:nvPr/>
        </p:nvPicPr>
        <p:blipFill>
          <a:blip r:embed="rId2">
            <a:alphaModFix/>
          </a:blip>
          <a:srcRect t="5858" b="19142"/>
          <a:stretch/>
        </p:blipFill>
        <p:spPr>
          <a:xfrm>
            <a:off x="20" y="10"/>
            <a:ext cx="12191980" cy="6857990"/>
          </a:xfrm>
          <a:prstGeom prst="rect">
            <a:avLst/>
          </a:prstGeom>
        </p:spPr>
      </p:pic>
      <p:sp useBgFill="1">
        <p:nvSpPr>
          <p:cNvPr id="26" name="Freeform: Shape 25">
            <a:extLst>
              <a:ext uri="{FF2B5EF4-FFF2-40B4-BE49-F238E27FC236}">
                <a16:creationId xmlns:a16="http://schemas.microsoft.com/office/drawing/2014/main" id="{56BD7DD2-1738-4D5D-955B-0F7C68C99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534478" y="3308697"/>
            <a:ext cx="2657521" cy="3554844"/>
          </a:xfrm>
          <a:custGeom>
            <a:avLst/>
            <a:gdLst>
              <a:gd name="connsiteX0" fmla="*/ 1231997 w 3761741"/>
              <a:gd name="connsiteY0" fmla="*/ 3753085 h 5031909"/>
              <a:gd name="connsiteX1" fmla="*/ 1491504 w 3761741"/>
              <a:gd name="connsiteY1" fmla="*/ 3915246 h 5031909"/>
              <a:gd name="connsiteX2" fmla="*/ 1372239 w 3761741"/>
              <a:gd name="connsiteY2" fmla="*/ 4360348 h 5031909"/>
              <a:gd name="connsiteX3" fmla="*/ 927138 w 3761741"/>
              <a:gd name="connsiteY3" fmla="*/ 4241084 h 5031909"/>
              <a:gd name="connsiteX4" fmla="*/ 1046403 w 3761741"/>
              <a:gd name="connsiteY4" fmla="*/ 3795982 h 5031909"/>
              <a:gd name="connsiteX5" fmla="*/ 1231997 w 3761741"/>
              <a:gd name="connsiteY5" fmla="*/ 3753085 h 5031909"/>
              <a:gd name="connsiteX6" fmla="*/ 1759997 w 3761741"/>
              <a:gd name="connsiteY6" fmla="*/ 3489191 h 5031909"/>
              <a:gd name="connsiteX7" fmla="*/ 1919508 w 3761741"/>
              <a:gd name="connsiteY7" fmla="*/ 3568587 h 5031909"/>
              <a:gd name="connsiteX8" fmla="*/ 1860512 w 3761741"/>
              <a:gd name="connsiteY8" fmla="*/ 3788765 h 5031909"/>
              <a:gd name="connsiteX9" fmla="*/ 1640334 w 3761741"/>
              <a:gd name="connsiteY9" fmla="*/ 3729768 h 5031909"/>
              <a:gd name="connsiteX10" fmla="*/ 1699331 w 3761741"/>
              <a:gd name="connsiteY10" fmla="*/ 3509591 h 5031909"/>
              <a:gd name="connsiteX11" fmla="*/ 1759997 w 3761741"/>
              <a:gd name="connsiteY11" fmla="*/ 3489191 h 5031909"/>
              <a:gd name="connsiteX12" fmla="*/ 0 w 3761741"/>
              <a:gd name="connsiteY12" fmla="*/ 0 h 5031909"/>
              <a:gd name="connsiteX13" fmla="*/ 3761741 w 3761741"/>
              <a:gd name="connsiteY13" fmla="*/ 0 h 5031909"/>
              <a:gd name="connsiteX14" fmla="*/ 3681829 w 3761741"/>
              <a:gd name="connsiteY14" fmla="*/ 50256 h 5031909"/>
              <a:gd name="connsiteX15" fmla="*/ 2937684 w 3761741"/>
              <a:gd name="connsiteY15" fmla="*/ 451413 h 5031909"/>
              <a:gd name="connsiteX16" fmla="*/ 2372686 w 3761741"/>
              <a:gd name="connsiteY16" fmla="*/ 1727662 h 5031909"/>
              <a:gd name="connsiteX17" fmla="*/ 2465529 w 3761741"/>
              <a:gd name="connsiteY17" fmla="*/ 2404960 h 5031909"/>
              <a:gd name="connsiteX18" fmla="*/ 1386395 w 3761741"/>
              <a:gd name="connsiteY18" fmla="*/ 3432457 h 5031909"/>
              <a:gd name="connsiteX19" fmla="*/ 717407 w 3761741"/>
              <a:gd name="connsiteY19" fmla="*/ 3749372 h 5031909"/>
              <a:gd name="connsiteX20" fmla="*/ 322998 w 3761741"/>
              <a:gd name="connsiteY20" fmla="*/ 4542230 h 5031909"/>
              <a:gd name="connsiteX21" fmla="*/ 7948 w 3761741"/>
              <a:gd name="connsiteY21" fmla="*/ 5025561 h 5031909"/>
              <a:gd name="connsiteX22" fmla="*/ 0 w 3761741"/>
              <a:gd name="connsiteY22" fmla="*/ 5031909 h 5031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761741" h="5031909">
                <a:moveTo>
                  <a:pt x="1231997" y="3753085"/>
                </a:moveTo>
                <a:cubicBezTo>
                  <a:pt x="1336336" y="3760459"/>
                  <a:pt x="1435268" y="3817843"/>
                  <a:pt x="1491504" y="3915246"/>
                </a:cubicBezTo>
                <a:cubicBezTo>
                  <a:pt x="1581482" y="4071092"/>
                  <a:pt x="1528085" y="4270371"/>
                  <a:pt x="1372239" y="4360348"/>
                </a:cubicBezTo>
                <a:cubicBezTo>
                  <a:pt x="1216394" y="4450325"/>
                  <a:pt x="1017115" y="4396929"/>
                  <a:pt x="927138" y="4241084"/>
                </a:cubicBezTo>
                <a:cubicBezTo>
                  <a:pt x="837160" y="4085238"/>
                  <a:pt x="890557" y="3885959"/>
                  <a:pt x="1046403" y="3795982"/>
                </a:cubicBezTo>
                <a:cubicBezTo>
                  <a:pt x="1104845" y="3762240"/>
                  <a:pt x="1169394" y="3748660"/>
                  <a:pt x="1231997" y="3753085"/>
                </a:cubicBezTo>
                <a:close/>
                <a:moveTo>
                  <a:pt x="1759997" y="3489191"/>
                </a:moveTo>
                <a:cubicBezTo>
                  <a:pt x="1822331" y="3481456"/>
                  <a:pt x="1886126" y="3510769"/>
                  <a:pt x="1919508" y="3568587"/>
                </a:cubicBezTo>
                <a:cubicBezTo>
                  <a:pt x="1964017" y="3645679"/>
                  <a:pt x="1937603" y="3744256"/>
                  <a:pt x="1860512" y="3788765"/>
                </a:cubicBezTo>
                <a:cubicBezTo>
                  <a:pt x="1783420" y="3833274"/>
                  <a:pt x="1684844" y="3806860"/>
                  <a:pt x="1640334" y="3729768"/>
                </a:cubicBezTo>
                <a:cubicBezTo>
                  <a:pt x="1595825" y="3652677"/>
                  <a:pt x="1622238" y="3554100"/>
                  <a:pt x="1699331" y="3509591"/>
                </a:cubicBezTo>
                <a:cubicBezTo>
                  <a:pt x="1718604" y="3498464"/>
                  <a:pt x="1739219" y="3491769"/>
                  <a:pt x="1759997" y="3489191"/>
                </a:cubicBezTo>
                <a:close/>
                <a:moveTo>
                  <a:pt x="0" y="0"/>
                </a:moveTo>
                <a:lnTo>
                  <a:pt x="3761741" y="0"/>
                </a:lnTo>
                <a:lnTo>
                  <a:pt x="3681829" y="50256"/>
                </a:lnTo>
                <a:cubicBezTo>
                  <a:pt x="3438848" y="191089"/>
                  <a:pt x="3181881" y="311202"/>
                  <a:pt x="2937684" y="451413"/>
                </a:cubicBezTo>
                <a:cubicBezTo>
                  <a:pt x="2479845" y="715229"/>
                  <a:pt x="2214753" y="1139058"/>
                  <a:pt x="2372686" y="1727662"/>
                </a:cubicBezTo>
                <a:cubicBezTo>
                  <a:pt x="2431549" y="1947175"/>
                  <a:pt x="2491082" y="2185236"/>
                  <a:pt x="2465529" y="2404960"/>
                </a:cubicBezTo>
                <a:cubicBezTo>
                  <a:pt x="2399653" y="2971510"/>
                  <a:pt x="2011160" y="3315831"/>
                  <a:pt x="1386395" y="3432457"/>
                </a:cubicBezTo>
                <a:cubicBezTo>
                  <a:pt x="1135728" y="3479297"/>
                  <a:pt x="864140" y="3520006"/>
                  <a:pt x="717407" y="3749372"/>
                </a:cubicBezTo>
                <a:cubicBezTo>
                  <a:pt x="559240" y="3996927"/>
                  <a:pt x="433133" y="4268292"/>
                  <a:pt x="322998" y="4542230"/>
                </a:cubicBezTo>
                <a:cubicBezTo>
                  <a:pt x="247175" y="4731198"/>
                  <a:pt x="151079" y="4898056"/>
                  <a:pt x="7948" y="5025561"/>
                </a:cubicBezTo>
                <a:lnTo>
                  <a:pt x="0" y="503190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8509A13B-4750-4C28-974C-8E9C13C5B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55816" y="-1555812"/>
            <a:ext cx="6858000" cy="9969624"/>
          </a:xfrm>
          <a:prstGeom prst="rect">
            <a:avLst/>
          </a:prstGeom>
          <a:gradFill>
            <a:gsLst>
              <a:gs pos="41000">
                <a:srgbClr val="000000">
                  <a:alpha val="50000"/>
                </a:srgbClr>
              </a:gs>
              <a:gs pos="100000">
                <a:srgbClr val="000000">
                  <a:alpha val="0"/>
                </a:srgbClr>
              </a:gs>
              <a:gs pos="0">
                <a:schemeClr val="tx1"/>
              </a:gs>
              <a:gs pos="0">
                <a:srgbClr val="000000">
                  <a:alpha val="5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31DF26-27A4-0677-759E-23438DB8421A}"/>
              </a:ext>
            </a:extLst>
          </p:cNvPr>
          <p:cNvSpPr>
            <a:spLocks noGrp="1"/>
          </p:cNvSpPr>
          <p:nvPr>
            <p:ph type="title"/>
          </p:nvPr>
        </p:nvSpPr>
        <p:spPr>
          <a:xfrm>
            <a:off x="609600" y="611768"/>
            <a:ext cx="5048250" cy="3228104"/>
          </a:xfrm>
        </p:spPr>
        <p:txBody>
          <a:bodyPr vert="horz" lIns="91440" tIns="45720" rIns="91440" bIns="45720" rtlCol="0" anchor="ctr">
            <a:normAutofit/>
          </a:bodyPr>
          <a:lstStyle/>
          <a:p>
            <a:r>
              <a:rPr lang="en-US" sz="5400">
                <a:solidFill>
                  <a:srgbClr val="FFFFFF"/>
                </a:solidFill>
              </a:rPr>
              <a:t>Thank You!</a:t>
            </a:r>
          </a:p>
        </p:txBody>
      </p:sp>
      <p:pic>
        <p:nvPicPr>
          <p:cNvPr id="4" name="Picture 3" descr="A black background with red text&#10;&#10;Description automatically generated">
            <a:extLst>
              <a:ext uri="{FF2B5EF4-FFF2-40B4-BE49-F238E27FC236}">
                <a16:creationId xmlns:a16="http://schemas.microsoft.com/office/drawing/2014/main" id="{B293692F-6866-A78E-BCC9-A1B282393F88}"/>
              </a:ext>
            </a:extLst>
          </p:cNvPr>
          <p:cNvPicPr>
            <a:picLocks noChangeAspect="1"/>
          </p:cNvPicPr>
          <p:nvPr/>
        </p:nvPicPr>
        <p:blipFill>
          <a:blip r:embed="rId3"/>
          <a:srcRect r="2" b="8195"/>
          <a:stretch/>
        </p:blipFill>
        <p:spPr>
          <a:xfrm>
            <a:off x="9866726" y="-90114"/>
            <a:ext cx="2324331" cy="1676995"/>
          </a:xfrm>
          <a:prstGeom prst="rect">
            <a:avLst/>
          </a:prstGeom>
          <a:ln>
            <a:noFill/>
          </a:ln>
        </p:spPr>
      </p:pic>
    </p:spTree>
    <p:extLst>
      <p:ext uri="{BB962C8B-B14F-4D97-AF65-F5344CB8AC3E}">
        <p14:creationId xmlns:p14="http://schemas.microsoft.com/office/powerpoint/2010/main" val="1337609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6ADA084-C86B-4F3C-8077-6A8999CC46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46C456A-F8A3-2A98-29A1-83370B9E55ED}"/>
              </a:ext>
            </a:extLst>
          </p:cNvPr>
          <p:cNvSpPr>
            <a:spLocks noGrp="1"/>
          </p:cNvSpPr>
          <p:nvPr>
            <p:ph type="title"/>
          </p:nvPr>
        </p:nvSpPr>
        <p:spPr>
          <a:xfrm>
            <a:off x="609601" y="247982"/>
            <a:ext cx="6349531" cy="1221386"/>
          </a:xfrm>
        </p:spPr>
        <p:txBody>
          <a:bodyPr>
            <a:normAutofit fontScale="90000"/>
          </a:bodyPr>
          <a:lstStyle/>
          <a:p>
            <a:r>
              <a:rPr lang="en-US" sz="4100" dirty="0">
                <a:cs typeface="Posterama"/>
              </a:rPr>
              <a:t>What are Open Educational Resources (OER)?</a:t>
            </a:r>
            <a:endParaRPr lang="en-US" sz="4100" dirty="0"/>
          </a:p>
        </p:txBody>
      </p:sp>
      <p:sp>
        <p:nvSpPr>
          <p:cNvPr id="3" name="Content Placeholder 2">
            <a:extLst>
              <a:ext uri="{FF2B5EF4-FFF2-40B4-BE49-F238E27FC236}">
                <a16:creationId xmlns:a16="http://schemas.microsoft.com/office/drawing/2014/main" id="{5579848C-6437-CD03-0EC4-1850434427C4}"/>
              </a:ext>
            </a:extLst>
          </p:cNvPr>
          <p:cNvSpPr>
            <a:spLocks noGrp="1"/>
          </p:cNvSpPr>
          <p:nvPr>
            <p:ph idx="1"/>
          </p:nvPr>
        </p:nvSpPr>
        <p:spPr>
          <a:xfrm>
            <a:off x="753073" y="1553795"/>
            <a:ext cx="4594537" cy="1726988"/>
          </a:xfrm>
        </p:spPr>
        <p:txBody>
          <a:bodyPr vert="horz" lIns="91440" tIns="45720" rIns="91440" bIns="45720" rtlCol="0" anchor="t">
            <a:normAutofit/>
          </a:bodyPr>
          <a:lstStyle/>
          <a:p>
            <a:pPr>
              <a:lnSpc>
                <a:spcPct val="100000"/>
              </a:lnSpc>
            </a:pPr>
            <a:r>
              <a:rPr lang="en-US" sz="1400">
                <a:ea typeface="+mn-lt"/>
                <a:cs typeface="+mn-lt"/>
              </a:rPr>
              <a:t>Open Educational Resources (OER) are freely available and openly licensed teaching, learning, and research materials that can be used, adapted, and shared with minimal restrictions. These resources enhance accessibility, affordability, and innovation in education by allowing educators to customize content for diverse learning needs.</a:t>
            </a:r>
            <a:endParaRPr lang="en-US"/>
          </a:p>
        </p:txBody>
      </p:sp>
      <p:pic>
        <p:nvPicPr>
          <p:cNvPr id="7" name="Picture 6" descr="A black background with red text&#10;&#10;Description automatically generated">
            <a:extLst>
              <a:ext uri="{FF2B5EF4-FFF2-40B4-BE49-F238E27FC236}">
                <a16:creationId xmlns:a16="http://schemas.microsoft.com/office/drawing/2014/main" id="{9516DCD1-C7A6-E693-27E5-3834D08D19CF}"/>
              </a:ext>
            </a:extLst>
          </p:cNvPr>
          <p:cNvPicPr>
            <a:picLocks noChangeAspect="1"/>
          </p:cNvPicPr>
          <p:nvPr/>
        </p:nvPicPr>
        <p:blipFill>
          <a:blip r:embed="rId3"/>
          <a:stretch>
            <a:fillRect/>
          </a:stretch>
        </p:blipFill>
        <p:spPr>
          <a:xfrm>
            <a:off x="-167882" y="5109590"/>
            <a:ext cx="2693068" cy="2097803"/>
          </a:xfrm>
          <a:prstGeom prst="rect">
            <a:avLst/>
          </a:prstGeom>
          <a:ln>
            <a:noFill/>
          </a:ln>
        </p:spPr>
      </p:pic>
      <p:sp>
        <p:nvSpPr>
          <p:cNvPr id="10" name="Title 1">
            <a:extLst>
              <a:ext uri="{FF2B5EF4-FFF2-40B4-BE49-F238E27FC236}">
                <a16:creationId xmlns:a16="http://schemas.microsoft.com/office/drawing/2014/main" id="{872CEE7C-64D8-3ADE-3680-2CF4989B17F6}"/>
              </a:ext>
            </a:extLst>
          </p:cNvPr>
          <p:cNvSpPr txBox="1">
            <a:spLocks/>
          </p:cNvSpPr>
          <p:nvPr/>
        </p:nvSpPr>
        <p:spPr>
          <a:xfrm>
            <a:off x="5905501" y="3486482"/>
            <a:ext cx="6349531" cy="764186"/>
          </a:xfrm>
          <a:prstGeom prst="rect">
            <a:avLst/>
          </a:prstGeom>
        </p:spPr>
        <p:txBody>
          <a:bodyPr vert="horz" lIns="91440" tIns="45720" rIns="91440" bIns="45720" rtlCol="0" anchor="b">
            <a:normAutofit fontScale="97500"/>
          </a:bodyPr>
          <a:lstStyle>
            <a:lvl1pPr algn="l" defTabSz="914400" rtl="0" eaLnBrk="1" latinLnBrk="0" hangingPunct="1">
              <a:lnSpc>
                <a:spcPct val="100000"/>
              </a:lnSpc>
              <a:spcBef>
                <a:spcPct val="0"/>
              </a:spcBef>
              <a:buNone/>
              <a:defRPr sz="4400" kern="1200">
                <a:solidFill>
                  <a:schemeClr val="tx1"/>
                </a:solidFill>
                <a:latin typeface="+mj-lt"/>
                <a:ea typeface="+mj-ea"/>
                <a:cs typeface="+mj-cs"/>
              </a:defRPr>
            </a:lvl1pPr>
          </a:lstStyle>
          <a:p>
            <a:r>
              <a:rPr lang="en-US" sz="4100" dirty="0">
                <a:ea typeface="+mj-lt"/>
                <a:cs typeface="+mj-lt"/>
              </a:rPr>
              <a:t>OER on the Pressbooks</a:t>
            </a:r>
            <a:endParaRPr lang="en-US" sz="4100" dirty="0">
              <a:cs typeface="Posterama"/>
            </a:endParaRPr>
          </a:p>
        </p:txBody>
      </p:sp>
      <p:sp>
        <p:nvSpPr>
          <p:cNvPr id="12" name="Content Placeholder 2">
            <a:extLst>
              <a:ext uri="{FF2B5EF4-FFF2-40B4-BE49-F238E27FC236}">
                <a16:creationId xmlns:a16="http://schemas.microsoft.com/office/drawing/2014/main" id="{4ADE9B17-1D56-A16B-8158-56FA74735838}"/>
              </a:ext>
            </a:extLst>
          </p:cNvPr>
          <p:cNvSpPr txBox="1">
            <a:spLocks/>
          </p:cNvSpPr>
          <p:nvPr/>
        </p:nvSpPr>
        <p:spPr>
          <a:xfrm>
            <a:off x="6096598" y="4335095"/>
            <a:ext cx="4594537" cy="1726988"/>
          </a:xfrm>
          <a:prstGeom prst="rect">
            <a:avLst/>
          </a:prstGeom>
        </p:spPr>
        <p:txBody>
          <a:bodyPr vert="horz" lIns="91440" tIns="45720" rIns="91440" bIns="45720" rtlCol="0" anchor="t">
            <a:normAutofit fontScale="92500" lnSpcReduction="10000"/>
          </a:bodyPr>
          <a:lst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ea typeface="+mn-lt"/>
                <a:cs typeface="+mn-lt"/>
              </a:rPr>
              <a:t>Pressbooks is a widely used digital publishing platform for creating and distributing OER, particularly open textbooks. As of the latest data:</a:t>
            </a:r>
            <a:endParaRPr lang="en-US" dirty="0"/>
          </a:p>
          <a:p>
            <a:pPr marL="285750" indent="-285750">
              <a:buFont typeface="Arial" panose="020B0504020202020204" pitchFamily="34" charset="0"/>
              <a:buChar char="•"/>
            </a:pPr>
            <a:r>
              <a:rPr lang="en-US" sz="1400" dirty="0">
                <a:ea typeface="+mn-lt"/>
                <a:cs typeface="+mn-lt"/>
              </a:rPr>
              <a:t>The Pressbooks Directory hosts over </a:t>
            </a:r>
            <a:r>
              <a:rPr lang="en-US" sz="1400" b="1" dirty="0">
                <a:ea typeface="+mn-lt"/>
                <a:cs typeface="+mn-lt"/>
              </a:rPr>
              <a:t>8,000</a:t>
            </a:r>
            <a:r>
              <a:rPr lang="en-US" sz="1400" dirty="0">
                <a:ea typeface="+mn-lt"/>
                <a:cs typeface="+mn-lt"/>
              </a:rPr>
              <a:t> open access books.</a:t>
            </a:r>
            <a:endParaRPr lang="en-US" dirty="0"/>
          </a:p>
          <a:p>
            <a:pPr marL="285750" indent="-285750">
              <a:lnSpc>
                <a:spcPct val="100000"/>
              </a:lnSpc>
              <a:buFont typeface="Arial" panose="020B0504020202020204" pitchFamily="34" charset="0"/>
              <a:buChar char="•"/>
            </a:pPr>
            <a:r>
              <a:rPr lang="en-US" sz="1400" b="1" dirty="0">
                <a:ea typeface="+mn-lt"/>
                <a:cs typeface="+mn-lt"/>
              </a:rPr>
              <a:t>500 institutions </a:t>
            </a:r>
            <a:r>
              <a:rPr lang="en-US" sz="1400" dirty="0">
                <a:ea typeface="+mn-lt"/>
                <a:cs typeface="+mn-lt"/>
              </a:rPr>
              <a:t>worldwide use Pressbooks to publish and share OER.</a:t>
            </a:r>
            <a:endParaRPr lang="en-US" dirty="0">
              <a:ea typeface="+mn-lt"/>
              <a:cs typeface="+mn-lt"/>
            </a:endParaRPr>
          </a:p>
        </p:txBody>
      </p:sp>
      <p:pic>
        <p:nvPicPr>
          <p:cNvPr id="14" name="Picture 13" descr="A group of people sitting on books&#10;&#10;AI-generated content may be incorrect.">
            <a:extLst>
              <a:ext uri="{FF2B5EF4-FFF2-40B4-BE49-F238E27FC236}">
                <a16:creationId xmlns:a16="http://schemas.microsoft.com/office/drawing/2014/main" id="{7E5BCE78-0A61-C8B3-855F-BA37A85E0611}"/>
              </a:ext>
            </a:extLst>
          </p:cNvPr>
          <p:cNvPicPr>
            <a:picLocks noChangeAspect="1"/>
          </p:cNvPicPr>
          <p:nvPr/>
        </p:nvPicPr>
        <p:blipFill>
          <a:blip r:embed="rId4"/>
          <a:stretch>
            <a:fillRect/>
          </a:stretch>
        </p:blipFill>
        <p:spPr>
          <a:xfrm>
            <a:off x="6096000" y="514350"/>
            <a:ext cx="5467350" cy="3171825"/>
          </a:xfrm>
          <a:prstGeom prst="rect">
            <a:avLst/>
          </a:prstGeom>
          <a:ln>
            <a:noFill/>
          </a:ln>
        </p:spPr>
      </p:pic>
      <p:pic>
        <p:nvPicPr>
          <p:cNvPr id="15" name="Picture 14">
            <a:extLst>
              <a:ext uri="{FF2B5EF4-FFF2-40B4-BE49-F238E27FC236}">
                <a16:creationId xmlns:a16="http://schemas.microsoft.com/office/drawing/2014/main" id="{9CC60F38-192A-6E39-4485-54E316A8F8C7}"/>
              </a:ext>
            </a:extLst>
          </p:cNvPr>
          <p:cNvPicPr>
            <a:picLocks noChangeAspect="1"/>
          </p:cNvPicPr>
          <p:nvPr/>
        </p:nvPicPr>
        <p:blipFill>
          <a:blip r:embed="rId5"/>
          <a:stretch>
            <a:fillRect/>
          </a:stretch>
        </p:blipFill>
        <p:spPr>
          <a:xfrm>
            <a:off x="933450" y="4414838"/>
            <a:ext cx="4229100" cy="695325"/>
          </a:xfrm>
          <a:prstGeom prst="rect">
            <a:avLst/>
          </a:prstGeom>
          <a:ln>
            <a:noFill/>
          </a:ln>
        </p:spPr>
      </p:pic>
      <p:sp>
        <p:nvSpPr>
          <p:cNvPr id="4" name="TextBox 3">
            <a:extLst>
              <a:ext uri="{FF2B5EF4-FFF2-40B4-BE49-F238E27FC236}">
                <a16:creationId xmlns:a16="http://schemas.microsoft.com/office/drawing/2014/main" id="{6653AE0E-CF8F-33FE-141E-3548A6FC66A3}"/>
              </a:ext>
            </a:extLst>
          </p:cNvPr>
          <p:cNvSpPr txBox="1"/>
          <p:nvPr/>
        </p:nvSpPr>
        <p:spPr>
          <a:xfrm>
            <a:off x="2540000" y="5196417"/>
            <a:ext cx="262678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dirty="0">
                <a:ea typeface="+mn-lt"/>
                <a:cs typeface="+mn-lt"/>
                <a:hlinkClick r:id="rId6"/>
              </a:rPr>
              <a:t>https://pressbooks.directory/</a:t>
            </a:r>
            <a:endParaRPr lang="en-US" sz="1400"/>
          </a:p>
        </p:txBody>
      </p:sp>
    </p:spTree>
    <p:extLst>
      <p:ext uri="{BB962C8B-B14F-4D97-AF65-F5344CB8AC3E}">
        <p14:creationId xmlns:p14="http://schemas.microsoft.com/office/powerpoint/2010/main" val="2682153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EF59D42-6B89-F6A6-3E24-363F8DBD7E9A}"/>
            </a:ext>
          </a:extLst>
        </p:cNvPr>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8DC0B680-04DC-2F19-B6BA-07505617E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70921A3-FE6E-F991-7429-C8C3915773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3E64591-FE55-7970-63E5-9C6753B26ABF}"/>
              </a:ext>
            </a:extLst>
          </p:cNvPr>
          <p:cNvSpPr>
            <a:spLocks noGrp="1"/>
          </p:cNvSpPr>
          <p:nvPr>
            <p:ph type="title"/>
          </p:nvPr>
        </p:nvSpPr>
        <p:spPr>
          <a:xfrm>
            <a:off x="609601" y="371807"/>
            <a:ext cx="8587906" cy="773711"/>
          </a:xfrm>
        </p:spPr>
        <p:txBody>
          <a:bodyPr>
            <a:normAutofit fontScale="90000"/>
          </a:bodyPr>
          <a:lstStyle/>
          <a:p>
            <a:r>
              <a:rPr lang="en-US" sz="4100" dirty="0">
                <a:ea typeface="+mj-lt"/>
                <a:cs typeface="+mj-lt"/>
              </a:rPr>
              <a:t>The Pedagogical Value of OER in LMS</a:t>
            </a:r>
            <a:endParaRPr lang="en-US" dirty="0"/>
          </a:p>
        </p:txBody>
      </p:sp>
      <p:sp>
        <p:nvSpPr>
          <p:cNvPr id="3" name="Content Placeholder 2">
            <a:extLst>
              <a:ext uri="{FF2B5EF4-FFF2-40B4-BE49-F238E27FC236}">
                <a16:creationId xmlns:a16="http://schemas.microsoft.com/office/drawing/2014/main" id="{2E93BEDB-402E-623C-BE73-514CB59281CD}"/>
              </a:ext>
            </a:extLst>
          </p:cNvPr>
          <p:cNvSpPr>
            <a:spLocks noGrp="1"/>
          </p:cNvSpPr>
          <p:nvPr>
            <p:ph idx="1"/>
          </p:nvPr>
        </p:nvSpPr>
        <p:spPr>
          <a:xfrm>
            <a:off x="753073" y="1553795"/>
            <a:ext cx="4594537" cy="4736888"/>
          </a:xfrm>
        </p:spPr>
        <p:txBody>
          <a:bodyPr vert="horz" lIns="91440" tIns="45720" rIns="91440" bIns="45720" rtlCol="0" anchor="t">
            <a:normAutofit/>
          </a:bodyPr>
          <a:lstStyle/>
          <a:p>
            <a:pPr>
              <a:lnSpc>
                <a:spcPct val="100000"/>
              </a:lnSpc>
            </a:pPr>
            <a:r>
              <a:rPr lang="en-US" sz="1400" b="1" dirty="0">
                <a:ea typeface="+mn-lt"/>
                <a:cs typeface="+mn-lt"/>
              </a:rPr>
              <a:t>Traditional Approach: Linking to an OER</a:t>
            </a:r>
          </a:p>
          <a:p>
            <a:pPr marL="285750" indent="-285750">
              <a:buFont typeface="Arial" panose="020B0504020202020204" pitchFamily="34" charset="0"/>
              <a:buChar char="•"/>
            </a:pPr>
            <a:r>
              <a:rPr lang="en-US" sz="1400" dirty="0">
                <a:ea typeface="+mn-lt"/>
                <a:cs typeface="+mn-lt"/>
              </a:rPr>
              <a:t>Faculty provide a URL to the OER on the course dashboard.</a:t>
            </a:r>
            <a:endParaRPr lang="en-US" dirty="0"/>
          </a:p>
          <a:p>
            <a:pPr marL="285750" indent="-285750">
              <a:buFont typeface="Arial" panose="020B0504020202020204" pitchFamily="34" charset="0"/>
              <a:buChar char="•"/>
            </a:pPr>
            <a:r>
              <a:rPr lang="en-US" sz="1400" dirty="0">
                <a:ea typeface="+mn-lt"/>
                <a:cs typeface="+mn-lt"/>
              </a:rPr>
              <a:t>Students navigate away from the LMS to read the textbook.</a:t>
            </a:r>
            <a:endParaRPr lang="en-US" dirty="0"/>
          </a:p>
          <a:p>
            <a:pPr marL="285750" indent="-285750">
              <a:buFont typeface="Arial" panose="020B0504020202020204" pitchFamily="34" charset="0"/>
              <a:buChar char="•"/>
            </a:pPr>
            <a:r>
              <a:rPr lang="en-US" sz="1400" dirty="0">
                <a:ea typeface="+mn-lt"/>
                <a:cs typeface="+mn-lt"/>
              </a:rPr>
              <a:t>Some OER offer downloadable formats (PDF, EPUB, XML), but learners still consume content externally.</a:t>
            </a:r>
            <a:endParaRPr lang="en-US" dirty="0"/>
          </a:p>
          <a:p>
            <a:pPr marL="285750" indent="-285750">
              <a:buFont typeface="Arial" panose="020B0504020202020204" pitchFamily="34" charset="0"/>
              <a:buChar char="•"/>
            </a:pPr>
            <a:r>
              <a:rPr lang="en-US" sz="1400" dirty="0">
                <a:ea typeface="+mn-lt"/>
                <a:cs typeface="+mn-lt"/>
              </a:rPr>
              <a:t>Challenges:</a:t>
            </a:r>
            <a:endParaRPr lang="en-US" dirty="0"/>
          </a:p>
          <a:p>
            <a:pPr marL="514350" lvl="1" indent="-285750">
              <a:lnSpc>
                <a:spcPct val="150000"/>
              </a:lnSpc>
              <a:buFont typeface="Courier New" panose="020B0504020202020204" pitchFamily="34" charset="0"/>
              <a:buChar char="o"/>
            </a:pPr>
            <a:r>
              <a:rPr lang="en-US" sz="1200" i="1" dirty="0">
                <a:ea typeface="+mn-lt"/>
                <a:cs typeface="+mn-lt"/>
              </a:rPr>
              <a:t>Fragmented learning experience</a:t>
            </a:r>
            <a:r>
              <a:rPr lang="en-US" sz="1200" dirty="0">
                <a:ea typeface="+mn-lt"/>
                <a:cs typeface="+mn-lt"/>
              </a:rPr>
              <a:t> – students switch between platforms.</a:t>
            </a:r>
            <a:endParaRPr lang="en-US"/>
          </a:p>
          <a:p>
            <a:pPr marL="514350" lvl="1" indent="-285750">
              <a:lnSpc>
                <a:spcPct val="150000"/>
              </a:lnSpc>
              <a:buFont typeface="Courier New" panose="020B0504020202020204" pitchFamily="34" charset="0"/>
              <a:buChar char="o"/>
            </a:pPr>
            <a:r>
              <a:rPr lang="en-US" sz="1200" i="1" dirty="0">
                <a:ea typeface="+mn-lt"/>
                <a:cs typeface="+mn-lt"/>
              </a:rPr>
              <a:t>Limited engagement tracking</a:t>
            </a:r>
            <a:r>
              <a:rPr lang="en-US" sz="1200" dirty="0">
                <a:ea typeface="+mn-lt"/>
                <a:cs typeface="+mn-lt"/>
              </a:rPr>
              <a:t> – no visibility into student interactions with the material.</a:t>
            </a:r>
            <a:endParaRPr lang="en-US"/>
          </a:p>
          <a:p>
            <a:pPr marL="514350" lvl="1" indent="-285750">
              <a:lnSpc>
                <a:spcPct val="150000"/>
              </a:lnSpc>
              <a:buFont typeface="Courier New" panose="020B0504020202020204" pitchFamily="34" charset="0"/>
              <a:buChar char="o"/>
            </a:pPr>
            <a:r>
              <a:rPr lang="en-US" sz="1200" i="1" dirty="0">
                <a:ea typeface="+mn-lt"/>
                <a:cs typeface="+mn-lt"/>
              </a:rPr>
              <a:t>Reduced interactivity</a:t>
            </a:r>
            <a:r>
              <a:rPr lang="en-US" sz="1200" dirty="0">
                <a:ea typeface="+mn-lt"/>
                <a:cs typeface="+mn-lt"/>
              </a:rPr>
              <a:t> – static resources without integrated activities.</a:t>
            </a:r>
            <a:endParaRPr lang="en-US"/>
          </a:p>
          <a:p>
            <a:pPr>
              <a:lnSpc>
                <a:spcPct val="100000"/>
              </a:lnSpc>
            </a:pPr>
            <a:endParaRPr lang="en-US" sz="1400" dirty="0"/>
          </a:p>
          <a:p>
            <a:pPr>
              <a:lnSpc>
                <a:spcPct val="100000"/>
              </a:lnSpc>
            </a:pPr>
            <a:endParaRPr lang="en-US" sz="1400" dirty="0"/>
          </a:p>
        </p:txBody>
      </p:sp>
      <p:pic>
        <p:nvPicPr>
          <p:cNvPr id="7" name="Picture 6" descr="A black background with red text&#10;&#10;Description automatically generated">
            <a:extLst>
              <a:ext uri="{FF2B5EF4-FFF2-40B4-BE49-F238E27FC236}">
                <a16:creationId xmlns:a16="http://schemas.microsoft.com/office/drawing/2014/main" id="{C15F54F5-A211-297C-C59B-86B4C35114FF}"/>
              </a:ext>
            </a:extLst>
          </p:cNvPr>
          <p:cNvPicPr>
            <a:picLocks noChangeAspect="1"/>
          </p:cNvPicPr>
          <p:nvPr/>
        </p:nvPicPr>
        <p:blipFill>
          <a:blip r:embed="rId2"/>
          <a:stretch>
            <a:fillRect/>
          </a:stretch>
        </p:blipFill>
        <p:spPr>
          <a:xfrm>
            <a:off x="9738118" y="5233415"/>
            <a:ext cx="2693068" cy="2097803"/>
          </a:xfrm>
          <a:prstGeom prst="rect">
            <a:avLst/>
          </a:prstGeom>
          <a:ln>
            <a:noFill/>
          </a:ln>
        </p:spPr>
      </p:pic>
      <p:sp>
        <p:nvSpPr>
          <p:cNvPr id="5" name="Content Placeholder 2">
            <a:extLst>
              <a:ext uri="{FF2B5EF4-FFF2-40B4-BE49-F238E27FC236}">
                <a16:creationId xmlns:a16="http://schemas.microsoft.com/office/drawing/2014/main" id="{92DD10C5-F492-5310-67CB-0CB06F9E8C39}"/>
              </a:ext>
            </a:extLst>
          </p:cNvPr>
          <p:cNvSpPr txBox="1">
            <a:spLocks/>
          </p:cNvSpPr>
          <p:nvPr/>
        </p:nvSpPr>
        <p:spPr>
          <a:xfrm>
            <a:off x="6096598" y="1553795"/>
            <a:ext cx="4861237" cy="493691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400" b="1" dirty="0">
                <a:ea typeface="+mn-lt"/>
                <a:cs typeface="+mn-lt"/>
              </a:rPr>
              <a:t>Enhanced Approach: Embedding OER Directly in LMS</a:t>
            </a:r>
            <a:endParaRPr lang="en-US" b="1" dirty="0"/>
          </a:p>
          <a:p>
            <a:pPr marL="285750" indent="-285750">
              <a:buFont typeface="Arial" panose="020B0504020202020204" pitchFamily="34" charset="0"/>
              <a:buChar char="•"/>
            </a:pPr>
            <a:r>
              <a:rPr lang="en-US" sz="1400" dirty="0">
                <a:ea typeface="+mn-lt"/>
                <a:cs typeface="+mn-lt"/>
              </a:rPr>
              <a:t>OER content is imported into the LMS, ensuring seamless integration.</a:t>
            </a:r>
            <a:endParaRPr lang="en-US" dirty="0">
              <a:ea typeface="+mn-lt"/>
              <a:cs typeface="+mn-lt"/>
            </a:endParaRPr>
          </a:p>
          <a:p>
            <a:pPr marL="285750" indent="-285750">
              <a:buFont typeface="Arial" panose="020B0504020202020204" pitchFamily="34" charset="0"/>
              <a:buChar char="•"/>
            </a:pPr>
            <a:r>
              <a:rPr lang="en-US" sz="1400" dirty="0">
                <a:ea typeface="+mn-lt"/>
                <a:cs typeface="+mn-lt"/>
              </a:rPr>
              <a:t>Faculty can embed interactive elements (quizzes, discussions, learning activities) alongside the reading.</a:t>
            </a:r>
            <a:endParaRPr lang="en-US" dirty="0">
              <a:ea typeface="+mn-lt"/>
              <a:cs typeface="+mn-lt"/>
            </a:endParaRPr>
          </a:p>
          <a:p>
            <a:pPr marL="285750" indent="-285750">
              <a:buFont typeface="Arial" panose="020B0504020202020204" pitchFamily="34" charset="0"/>
              <a:buChar char="•"/>
            </a:pPr>
            <a:r>
              <a:rPr lang="en-US" sz="1400" dirty="0">
                <a:ea typeface="+mn-lt"/>
                <a:cs typeface="+mn-lt"/>
              </a:rPr>
              <a:t>Benefits for Learning:</a:t>
            </a:r>
            <a:endParaRPr lang="en-US" dirty="0">
              <a:ea typeface="+mn-lt"/>
              <a:cs typeface="+mn-lt"/>
            </a:endParaRPr>
          </a:p>
          <a:p>
            <a:pPr marL="514350" lvl="1" indent="-285750">
              <a:lnSpc>
                <a:spcPct val="150000"/>
              </a:lnSpc>
              <a:buFont typeface="Courier New" panose="020B0504020202020204" pitchFamily="34" charset="0"/>
              <a:buChar char="o"/>
            </a:pPr>
            <a:r>
              <a:rPr lang="en-US" sz="1200" i="1" dirty="0">
                <a:ea typeface="+mn-lt"/>
                <a:cs typeface="+mn-lt"/>
              </a:rPr>
              <a:t>Continuity</a:t>
            </a:r>
            <a:r>
              <a:rPr lang="en-US" sz="1200" dirty="0">
                <a:ea typeface="+mn-lt"/>
                <a:cs typeface="+mn-lt"/>
              </a:rPr>
              <a:t> – All course materials are in one platform.</a:t>
            </a:r>
            <a:endParaRPr lang="en-US" dirty="0"/>
          </a:p>
          <a:p>
            <a:pPr marL="514350" lvl="1" indent="-285750">
              <a:lnSpc>
                <a:spcPct val="150000"/>
              </a:lnSpc>
              <a:buFont typeface="Courier New" panose="020B0504020202020204" pitchFamily="34" charset="0"/>
              <a:buChar char="o"/>
            </a:pPr>
            <a:r>
              <a:rPr lang="en-US" sz="1200" i="1" dirty="0">
                <a:ea typeface="+mn-lt"/>
                <a:cs typeface="+mn-lt"/>
              </a:rPr>
              <a:t>Student Engagement </a:t>
            </a:r>
            <a:r>
              <a:rPr lang="en-US" sz="1200" dirty="0">
                <a:ea typeface="+mn-lt"/>
                <a:cs typeface="+mn-lt"/>
              </a:rPr>
              <a:t>– Activities and assessments connect directly to readings.</a:t>
            </a:r>
          </a:p>
          <a:p>
            <a:pPr marL="514350" lvl="1" indent="-285750">
              <a:lnSpc>
                <a:spcPct val="150000"/>
              </a:lnSpc>
              <a:buFont typeface="Courier New" panose="020B0504020202020204" pitchFamily="34" charset="0"/>
              <a:buChar char="o"/>
            </a:pPr>
            <a:r>
              <a:rPr lang="en-US" sz="1200" i="1" dirty="0">
                <a:ea typeface="+mn-lt"/>
                <a:cs typeface="+mn-lt"/>
              </a:rPr>
              <a:t>Accessibility </a:t>
            </a:r>
            <a:r>
              <a:rPr lang="en-US" sz="1200" dirty="0">
                <a:ea typeface="+mn-lt"/>
                <a:cs typeface="+mn-lt"/>
              </a:rPr>
              <a:t>– LMS tools enhance usability for all learners.</a:t>
            </a:r>
          </a:p>
          <a:p>
            <a:pPr marL="514350" lvl="1" indent="-285750">
              <a:lnSpc>
                <a:spcPct val="150000"/>
              </a:lnSpc>
              <a:buFont typeface="Courier New" panose="020B0504020202020204" pitchFamily="34" charset="0"/>
              <a:buChar char="o"/>
            </a:pPr>
            <a:r>
              <a:rPr lang="en-US" sz="1200" i="1" dirty="0">
                <a:ea typeface="+mn-lt"/>
                <a:cs typeface="+mn-lt"/>
              </a:rPr>
              <a:t>Analytics &amp; Academic Integrity</a:t>
            </a:r>
            <a:r>
              <a:rPr lang="en-US" sz="1200" dirty="0">
                <a:ea typeface="+mn-lt"/>
                <a:cs typeface="+mn-lt"/>
              </a:rPr>
              <a:t> – Track student engagement and reading progress.</a:t>
            </a:r>
          </a:p>
          <a:p>
            <a:pPr>
              <a:lnSpc>
                <a:spcPct val="100000"/>
              </a:lnSpc>
            </a:pPr>
            <a:endParaRPr lang="en-US" sz="1400" dirty="0"/>
          </a:p>
          <a:p>
            <a:pPr>
              <a:lnSpc>
                <a:spcPct val="100000"/>
              </a:lnSpc>
            </a:pPr>
            <a:endParaRPr lang="en-US" sz="1400" dirty="0"/>
          </a:p>
        </p:txBody>
      </p:sp>
    </p:spTree>
    <p:extLst>
      <p:ext uri="{BB962C8B-B14F-4D97-AF65-F5344CB8AC3E}">
        <p14:creationId xmlns:p14="http://schemas.microsoft.com/office/powerpoint/2010/main" val="1266507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CE6516F-71D5-E2F7-1A6D-CFBDBEAF0BA5}"/>
            </a:ext>
          </a:extLst>
        </p:cNvPr>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6FE98E29-DA24-1F43-7FFA-2CAF24A88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E4C8E77-DF2F-1ACC-770B-0D4ABC2439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593215F-0E8A-09A8-0C12-6717A70D24D0}"/>
              </a:ext>
            </a:extLst>
          </p:cNvPr>
          <p:cNvSpPr>
            <a:spLocks noGrp="1"/>
          </p:cNvSpPr>
          <p:nvPr>
            <p:ph type="title"/>
          </p:nvPr>
        </p:nvSpPr>
        <p:spPr>
          <a:xfrm>
            <a:off x="609601" y="371807"/>
            <a:ext cx="8587906" cy="773711"/>
          </a:xfrm>
        </p:spPr>
        <p:txBody>
          <a:bodyPr>
            <a:normAutofit fontScale="90000"/>
          </a:bodyPr>
          <a:lstStyle/>
          <a:p>
            <a:r>
              <a:rPr lang="en-US" sz="4100" dirty="0">
                <a:ea typeface="+mj-lt"/>
                <a:cs typeface="+mj-lt"/>
              </a:rPr>
              <a:t>Two Approaches to Using OER in LMS</a:t>
            </a:r>
            <a:endParaRPr lang="en-US" dirty="0">
              <a:ea typeface="+mj-lt"/>
              <a:cs typeface="+mj-lt"/>
            </a:endParaRPr>
          </a:p>
        </p:txBody>
      </p:sp>
      <p:pic>
        <p:nvPicPr>
          <p:cNvPr id="7" name="Picture 6" descr="A black background with red text&#10;&#10;Description automatically generated">
            <a:extLst>
              <a:ext uri="{FF2B5EF4-FFF2-40B4-BE49-F238E27FC236}">
                <a16:creationId xmlns:a16="http://schemas.microsoft.com/office/drawing/2014/main" id="{B955654B-D575-80DC-6F83-8D000D1F2F70}"/>
              </a:ext>
            </a:extLst>
          </p:cNvPr>
          <p:cNvPicPr>
            <a:picLocks noChangeAspect="1"/>
          </p:cNvPicPr>
          <p:nvPr/>
        </p:nvPicPr>
        <p:blipFill>
          <a:blip r:embed="rId2"/>
          <a:stretch>
            <a:fillRect/>
          </a:stretch>
        </p:blipFill>
        <p:spPr>
          <a:xfrm>
            <a:off x="-215507" y="5223890"/>
            <a:ext cx="2693068" cy="2097803"/>
          </a:xfrm>
          <a:prstGeom prst="rect">
            <a:avLst/>
          </a:prstGeom>
          <a:ln>
            <a:noFill/>
          </a:ln>
        </p:spPr>
      </p:pic>
      <p:graphicFrame>
        <p:nvGraphicFramePr>
          <p:cNvPr id="54" name="Content Placeholder 53">
            <a:extLst>
              <a:ext uri="{FF2B5EF4-FFF2-40B4-BE49-F238E27FC236}">
                <a16:creationId xmlns:a16="http://schemas.microsoft.com/office/drawing/2014/main" id="{318A4862-E157-A06E-6B45-6990F243A052}"/>
              </a:ext>
            </a:extLst>
          </p:cNvPr>
          <p:cNvGraphicFramePr>
            <a:graphicFrameLocks noGrp="1"/>
          </p:cNvGraphicFramePr>
          <p:nvPr>
            <p:ph idx="1"/>
            <p:extLst>
              <p:ext uri="{D42A27DB-BD31-4B8C-83A1-F6EECF244321}">
                <p14:modId xmlns:p14="http://schemas.microsoft.com/office/powerpoint/2010/main" val="2413818606"/>
              </p:ext>
            </p:extLst>
          </p:nvPr>
        </p:nvGraphicFramePr>
        <p:xfrm>
          <a:off x="609600" y="1716088"/>
          <a:ext cx="10972795" cy="3205480"/>
        </p:xfrm>
        <a:graphic>
          <a:graphicData uri="http://schemas.openxmlformats.org/drawingml/2006/table">
            <a:tbl>
              <a:tblPr firstRow="1" bandRow="1">
                <a:tableStyleId>{21E4AEA4-8DFA-4A89-87EB-49C32662AFE0}</a:tableStyleId>
              </a:tblPr>
              <a:tblGrid>
                <a:gridCol w="2296438">
                  <a:extLst>
                    <a:ext uri="{9D8B030D-6E8A-4147-A177-3AD203B41FA5}">
                      <a16:colId xmlns:a16="http://schemas.microsoft.com/office/drawing/2014/main" val="3987224783"/>
                    </a:ext>
                  </a:extLst>
                </a:gridCol>
                <a:gridCol w="3809997">
                  <a:extLst>
                    <a:ext uri="{9D8B030D-6E8A-4147-A177-3AD203B41FA5}">
                      <a16:colId xmlns:a16="http://schemas.microsoft.com/office/drawing/2014/main" val="2327408918"/>
                    </a:ext>
                  </a:extLst>
                </a:gridCol>
                <a:gridCol w="4866360">
                  <a:extLst>
                    <a:ext uri="{9D8B030D-6E8A-4147-A177-3AD203B41FA5}">
                      <a16:colId xmlns:a16="http://schemas.microsoft.com/office/drawing/2014/main" val="3425298751"/>
                    </a:ext>
                  </a:extLst>
                </a:gridCol>
              </a:tblGrid>
              <a:tr h="370840">
                <a:tc>
                  <a:txBody>
                    <a:bodyPr/>
                    <a:lstStyle/>
                    <a:p>
                      <a:pPr lvl="0">
                        <a:buNone/>
                      </a:pPr>
                      <a:r>
                        <a:rPr lang="en-US" sz="1800" b="1" i="0" u="none" strike="noStrike" noProof="0" dirty="0">
                          <a:latin typeface="Avenir Next LT Pro"/>
                        </a:rPr>
                        <a:t>Feature</a:t>
                      </a:r>
                      <a:endParaRPr lang="en-US" b="1" dirty="0"/>
                    </a:p>
                  </a:txBody>
                  <a:tcPr/>
                </a:tc>
                <a:tc>
                  <a:txBody>
                    <a:bodyPr/>
                    <a:lstStyle/>
                    <a:p>
                      <a:pPr lvl="0">
                        <a:buNone/>
                      </a:pPr>
                      <a:r>
                        <a:rPr lang="en-US" sz="1800" b="1" i="0" u="none" strike="noStrike" noProof="0" dirty="0">
                          <a:latin typeface="Avenir Next LT Pro"/>
                        </a:rPr>
                        <a:t>Linking to OER (External)</a:t>
                      </a:r>
                      <a:endParaRPr lang="en-US" b="1" dirty="0"/>
                    </a:p>
                  </a:txBody>
                  <a:tcPr/>
                </a:tc>
                <a:tc>
                  <a:txBody>
                    <a:bodyPr/>
                    <a:lstStyle/>
                    <a:p>
                      <a:pPr lvl="0">
                        <a:buNone/>
                      </a:pPr>
                      <a:r>
                        <a:rPr lang="en-US" sz="1800" b="1" i="0" u="none" strike="noStrike" noProof="0" dirty="0">
                          <a:latin typeface="Avenir Next LT Pro"/>
                        </a:rPr>
                        <a:t>Integrating OER into LMS</a:t>
                      </a:r>
                      <a:endParaRPr lang="en-US" b="1" dirty="0"/>
                    </a:p>
                  </a:txBody>
                  <a:tcPr/>
                </a:tc>
                <a:extLst>
                  <a:ext uri="{0D108BD9-81ED-4DB2-BD59-A6C34878D82A}">
                    <a16:rowId xmlns:a16="http://schemas.microsoft.com/office/drawing/2014/main" val="3559084140"/>
                  </a:ext>
                </a:extLst>
              </a:tr>
              <a:tr h="370840">
                <a:tc>
                  <a:txBody>
                    <a:bodyPr/>
                    <a:lstStyle/>
                    <a:p>
                      <a:pPr lvl="0">
                        <a:buNone/>
                      </a:pPr>
                      <a:r>
                        <a:rPr lang="en-US" sz="1800" b="0" i="0" u="none" strike="noStrike" noProof="0" dirty="0">
                          <a:solidFill>
                            <a:srgbClr val="000000"/>
                          </a:solidFill>
                          <a:latin typeface="Avenir Next LT Pro"/>
                        </a:rPr>
                        <a:t>Student Experience</a:t>
                      </a:r>
                      <a:endParaRPr lang="en-US" dirty="0"/>
                    </a:p>
                  </a:txBody>
                  <a:tcPr/>
                </a:tc>
                <a:tc>
                  <a:txBody>
                    <a:bodyPr/>
                    <a:lstStyle/>
                    <a:p>
                      <a:pPr lvl="0">
                        <a:buNone/>
                      </a:pPr>
                      <a:r>
                        <a:rPr lang="en-US" sz="1800" b="0" i="0" u="none" strike="noStrike" noProof="0" dirty="0">
                          <a:latin typeface="Avenir Next LT Pro"/>
                        </a:rPr>
                        <a:t>Navigates between platforms, potential distractions</a:t>
                      </a:r>
                      <a:endParaRPr lang="en-US" dirty="0"/>
                    </a:p>
                  </a:txBody>
                  <a:tcPr/>
                </a:tc>
                <a:tc>
                  <a:txBody>
                    <a:bodyPr/>
                    <a:lstStyle/>
                    <a:p>
                      <a:pPr lvl="0">
                        <a:buNone/>
                      </a:pPr>
                      <a:r>
                        <a:rPr lang="en-US" sz="1800" b="0" i="0" u="none" strike="noStrike" noProof="0" dirty="0">
                          <a:latin typeface="Avenir Next LT Pro"/>
                        </a:rPr>
                        <a:t>Seamless access in LMS</a:t>
                      </a:r>
                      <a:endParaRPr lang="en-US" dirty="0"/>
                    </a:p>
                  </a:txBody>
                  <a:tcPr/>
                </a:tc>
                <a:extLst>
                  <a:ext uri="{0D108BD9-81ED-4DB2-BD59-A6C34878D82A}">
                    <a16:rowId xmlns:a16="http://schemas.microsoft.com/office/drawing/2014/main" val="3333075692"/>
                  </a:ext>
                </a:extLst>
              </a:tr>
              <a:tr h="370840">
                <a:tc>
                  <a:txBody>
                    <a:bodyPr/>
                    <a:lstStyle/>
                    <a:p>
                      <a:pPr lvl="0">
                        <a:buNone/>
                      </a:pPr>
                      <a:r>
                        <a:rPr lang="en-US" sz="1800" b="0" i="0" u="none" strike="noStrike" noProof="0" dirty="0">
                          <a:solidFill>
                            <a:srgbClr val="000000"/>
                          </a:solidFill>
                          <a:latin typeface="Avenir Next LT Pro"/>
                        </a:rPr>
                        <a:t>Engagement</a:t>
                      </a:r>
                      <a:endParaRPr lang="en-US" dirty="0"/>
                    </a:p>
                  </a:txBody>
                  <a:tcPr/>
                </a:tc>
                <a:tc>
                  <a:txBody>
                    <a:bodyPr/>
                    <a:lstStyle/>
                    <a:p>
                      <a:pPr lvl="0">
                        <a:buNone/>
                      </a:pPr>
                      <a:r>
                        <a:rPr lang="en-US" sz="1800" b="0" i="0" u="none" strike="noStrike" noProof="0" dirty="0">
                          <a:latin typeface="Avenir Next LT Pro"/>
                        </a:rPr>
                        <a:t>Passive reading, less structured activities</a:t>
                      </a:r>
                      <a:endParaRPr lang="en-US" dirty="0"/>
                    </a:p>
                  </a:txBody>
                  <a:tcPr/>
                </a:tc>
                <a:tc>
                  <a:txBody>
                    <a:bodyPr/>
                    <a:lstStyle/>
                    <a:p>
                      <a:pPr lvl="0">
                        <a:buNone/>
                      </a:pPr>
                      <a:r>
                        <a:rPr lang="en-US" sz="1800" b="0" i="0" u="none" strike="noStrike" noProof="0" dirty="0"/>
                        <a:t>Active learning strategies can be applied (quizzes, discussions, assignments integrated with the reading).</a:t>
                      </a:r>
                      <a:endParaRPr lang="en-US" dirty="0"/>
                    </a:p>
                  </a:txBody>
                  <a:tcPr/>
                </a:tc>
                <a:extLst>
                  <a:ext uri="{0D108BD9-81ED-4DB2-BD59-A6C34878D82A}">
                    <a16:rowId xmlns:a16="http://schemas.microsoft.com/office/drawing/2014/main" val="1999424153"/>
                  </a:ext>
                </a:extLst>
              </a:tr>
              <a:tr h="370840">
                <a:tc>
                  <a:txBody>
                    <a:bodyPr/>
                    <a:lstStyle/>
                    <a:p>
                      <a:pPr lvl="0">
                        <a:buNone/>
                      </a:pPr>
                      <a:r>
                        <a:rPr lang="en-US" sz="1800" b="0" i="0" u="none" strike="noStrike" noProof="0" dirty="0">
                          <a:solidFill>
                            <a:srgbClr val="000000"/>
                          </a:solidFill>
                        </a:rPr>
                        <a:t>Accessibility</a:t>
                      </a:r>
                      <a:endParaRPr lang="en-US" dirty="0"/>
                    </a:p>
                  </a:txBody>
                  <a:tcPr/>
                </a:tc>
                <a:tc>
                  <a:txBody>
                    <a:bodyPr/>
                    <a:lstStyle/>
                    <a:p>
                      <a:pPr lvl="0">
                        <a:buNone/>
                      </a:pPr>
                      <a:r>
                        <a:rPr lang="en-US" sz="1800" b="0" i="0" u="none" strike="noStrike" noProof="0" dirty="0">
                          <a:latin typeface="Avenir Next LT Pro"/>
                        </a:rPr>
                        <a:t>Depends on Pressbooks</a:t>
                      </a:r>
                      <a:endParaRPr lang="en-US" dirty="0"/>
                    </a:p>
                  </a:txBody>
                  <a:tcPr/>
                </a:tc>
                <a:tc>
                  <a:txBody>
                    <a:bodyPr/>
                    <a:lstStyle/>
                    <a:p>
                      <a:pPr lvl="0">
                        <a:buNone/>
                      </a:pPr>
                      <a:r>
                        <a:rPr lang="en-US" sz="1800" b="0" i="0" u="none" strike="noStrike" noProof="0" dirty="0">
                          <a:latin typeface="Avenir Next LT Pro"/>
                        </a:rPr>
                        <a:t>LMS-controlled accessibility tools (e.g. Immersive Reader)</a:t>
                      </a:r>
                    </a:p>
                  </a:txBody>
                  <a:tcPr/>
                </a:tc>
                <a:extLst>
                  <a:ext uri="{0D108BD9-81ED-4DB2-BD59-A6C34878D82A}">
                    <a16:rowId xmlns:a16="http://schemas.microsoft.com/office/drawing/2014/main" val="2880585866"/>
                  </a:ext>
                </a:extLst>
              </a:tr>
              <a:tr h="370840">
                <a:tc>
                  <a:txBody>
                    <a:bodyPr/>
                    <a:lstStyle/>
                    <a:p>
                      <a:pPr lvl="0">
                        <a:buNone/>
                      </a:pPr>
                      <a:r>
                        <a:rPr lang="en-US" sz="1800" b="0" i="0" u="none" strike="noStrike" noProof="0" dirty="0">
                          <a:solidFill>
                            <a:srgbClr val="000000"/>
                          </a:solidFill>
                          <a:latin typeface="Avenir Next LT Pro"/>
                        </a:rPr>
                        <a:t>Analytics &amp; Tracking</a:t>
                      </a:r>
                      <a:endParaRPr lang="en-US" dirty="0"/>
                    </a:p>
                  </a:txBody>
                  <a:tcPr/>
                </a:tc>
                <a:tc>
                  <a:txBody>
                    <a:bodyPr/>
                    <a:lstStyle/>
                    <a:p>
                      <a:pPr lvl="0">
                        <a:buNone/>
                      </a:pPr>
                      <a:r>
                        <a:rPr lang="en-US" sz="1800" b="0" i="0" u="none" strike="noStrike" noProof="0" dirty="0">
                          <a:latin typeface="Avenir Next LT Pro"/>
                        </a:rPr>
                        <a:t>No insights into student engagement</a:t>
                      </a:r>
                      <a:endParaRPr lang="en-US" dirty="0"/>
                    </a:p>
                  </a:txBody>
                  <a:tcPr/>
                </a:tc>
                <a:tc>
                  <a:txBody>
                    <a:bodyPr/>
                    <a:lstStyle/>
                    <a:p>
                      <a:pPr lvl="0">
                        <a:buNone/>
                      </a:pPr>
                      <a:r>
                        <a:rPr lang="en-US" sz="1800" b="0" i="0" u="none" strike="noStrike" noProof="0" dirty="0">
                          <a:latin typeface="Avenir Next LT Pro"/>
                        </a:rPr>
                        <a:t>LMS analytics track student progress</a:t>
                      </a:r>
                      <a:endParaRPr lang="en-US" dirty="0"/>
                    </a:p>
                  </a:txBody>
                  <a:tcPr/>
                </a:tc>
                <a:extLst>
                  <a:ext uri="{0D108BD9-81ED-4DB2-BD59-A6C34878D82A}">
                    <a16:rowId xmlns:a16="http://schemas.microsoft.com/office/drawing/2014/main" val="2658822132"/>
                  </a:ext>
                </a:extLst>
              </a:tr>
            </a:tbl>
          </a:graphicData>
        </a:graphic>
      </p:graphicFrame>
    </p:spTree>
    <p:extLst>
      <p:ext uri="{BB962C8B-B14F-4D97-AF65-F5344CB8AC3E}">
        <p14:creationId xmlns:p14="http://schemas.microsoft.com/office/powerpoint/2010/main" val="534861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6"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E64E4A9-D8D0-4AE7-99BD-EFE51D6EB1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FD62F46-8DC3-4EDF-BDEF-27C439C6F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336253" cy="6858001"/>
          </a:xfrm>
          <a:custGeom>
            <a:avLst/>
            <a:gdLst>
              <a:gd name="connsiteX0" fmla="*/ 5721063 w 6336253"/>
              <a:gd name="connsiteY0" fmla="*/ 3536635 h 6858001"/>
              <a:gd name="connsiteX1" fmla="*/ 6230651 w 6336253"/>
              <a:gd name="connsiteY1" fmla="*/ 4046223 h 6858001"/>
              <a:gd name="connsiteX2" fmla="*/ 5721063 w 6336253"/>
              <a:gd name="connsiteY2" fmla="*/ 4555811 h 6858001"/>
              <a:gd name="connsiteX3" fmla="*/ 5211475 w 6336253"/>
              <a:gd name="connsiteY3" fmla="*/ 4046223 h 6858001"/>
              <a:gd name="connsiteX4" fmla="*/ 5721063 w 6336253"/>
              <a:gd name="connsiteY4" fmla="*/ 3536635 h 6858001"/>
              <a:gd name="connsiteX5" fmla="*/ 5456902 w 6336253"/>
              <a:gd name="connsiteY5" fmla="*/ 0 h 6858001"/>
              <a:gd name="connsiteX6" fmla="*/ 6321710 w 6336253"/>
              <a:gd name="connsiteY6" fmla="*/ 0 h 6858001"/>
              <a:gd name="connsiteX7" fmla="*/ 6332019 w 6336253"/>
              <a:gd name="connsiteY7" fmla="*/ 42969 h 6858001"/>
              <a:gd name="connsiteX8" fmla="*/ 6320934 w 6336253"/>
              <a:gd name="connsiteY8" fmla="*/ 219852 h 6858001"/>
              <a:gd name="connsiteX9" fmla="*/ 5774313 w 6336253"/>
              <a:gd name="connsiteY9" fmla="*/ 535443 h 6858001"/>
              <a:gd name="connsiteX10" fmla="*/ 5444200 w 6336253"/>
              <a:gd name="connsiteY10" fmla="*/ 78052 h 6858001"/>
              <a:gd name="connsiteX11" fmla="*/ 609600 w 6336253"/>
              <a:gd name="connsiteY11" fmla="*/ 0 h 6858001"/>
              <a:gd name="connsiteX12" fmla="*/ 1171409 w 6336253"/>
              <a:gd name="connsiteY12" fmla="*/ 0 h 6858001"/>
              <a:gd name="connsiteX13" fmla="*/ 4838473 w 6336253"/>
              <a:gd name="connsiteY13" fmla="*/ 0 h 6858001"/>
              <a:gd name="connsiteX14" fmla="*/ 4830349 w 6336253"/>
              <a:gd name="connsiteY14" fmla="*/ 184996 h 6858001"/>
              <a:gd name="connsiteX15" fmla="*/ 4833376 w 6336253"/>
              <a:gd name="connsiteY15" fmla="*/ 419995 h 6858001"/>
              <a:gd name="connsiteX16" fmla="*/ 5281338 w 6336253"/>
              <a:gd name="connsiteY16" fmla="*/ 1068099 h 6858001"/>
              <a:gd name="connsiteX17" fmla="*/ 5729205 w 6336253"/>
              <a:gd name="connsiteY17" fmla="*/ 2589405 h 6858001"/>
              <a:gd name="connsiteX18" fmla="*/ 5283212 w 6336253"/>
              <a:gd name="connsiteY18" fmla="*/ 3164269 h 6858001"/>
              <a:gd name="connsiteX19" fmla="*/ 5124820 w 6336253"/>
              <a:gd name="connsiteY19" fmla="*/ 4641255 h 6858001"/>
              <a:gd name="connsiteX20" fmla="*/ 5736551 w 6336253"/>
              <a:gd name="connsiteY20" fmla="*/ 5670858 h 6858001"/>
              <a:gd name="connsiteX21" fmla="*/ 6022123 w 6336253"/>
              <a:gd name="connsiteY21" fmla="*/ 6707670 h 6858001"/>
              <a:gd name="connsiteX22" fmla="*/ 6024496 w 6336253"/>
              <a:gd name="connsiteY22" fmla="*/ 6858000 h 6858001"/>
              <a:gd name="connsiteX23" fmla="*/ 2242268 w 6336253"/>
              <a:gd name="connsiteY23" fmla="*/ 6858000 h 6858001"/>
              <a:gd name="connsiteX24" fmla="*/ 2242268 w 6336253"/>
              <a:gd name="connsiteY24" fmla="*/ 6858001 h 6858001"/>
              <a:gd name="connsiteX25" fmla="*/ 0 w 6336253"/>
              <a:gd name="connsiteY25" fmla="*/ 6858001 h 6858001"/>
              <a:gd name="connsiteX26" fmla="*/ 0 w 6336253"/>
              <a:gd name="connsiteY26" fmla="*/ 1 h 6858001"/>
              <a:gd name="connsiteX27" fmla="*/ 609600 w 6336253"/>
              <a:gd name="connsiteY2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36253" h="6858001">
                <a:moveTo>
                  <a:pt x="5721063" y="3536635"/>
                </a:moveTo>
                <a:cubicBezTo>
                  <a:pt x="6002501" y="3536635"/>
                  <a:pt x="6230651" y="3764785"/>
                  <a:pt x="6230651" y="4046223"/>
                </a:cubicBezTo>
                <a:cubicBezTo>
                  <a:pt x="6230651" y="4327661"/>
                  <a:pt x="6002501" y="4555811"/>
                  <a:pt x="5721063" y="4555811"/>
                </a:cubicBezTo>
                <a:cubicBezTo>
                  <a:pt x="5439625" y="4555811"/>
                  <a:pt x="5211475" y="4327661"/>
                  <a:pt x="5211475" y="4046223"/>
                </a:cubicBezTo>
                <a:cubicBezTo>
                  <a:pt x="5211475" y="3764785"/>
                  <a:pt x="5439625" y="3536635"/>
                  <a:pt x="5721063" y="3536635"/>
                </a:cubicBezTo>
                <a:close/>
                <a:moveTo>
                  <a:pt x="5456902" y="0"/>
                </a:moveTo>
                <a:lnTo>
                  <a:pt x="6321710" y="0"/>
                </a:lnTo>
                <a:lnTo>
                  <a:pt x="6332019" y="42969"/>
                </a:lnTo>
                <a:cubicBezTo>
                  <a:pt x="6340015" y="100391"/>
                  <a:pt x="6336884" y="160329"/>
                  <a:pt x="6320934" y="219852"/>
                </a:cubicBezTo>
                <a:cubicBezTo>
                  <a:pt x="6257137" y="457945"/>
                  <a:pt x="6012407" y="599240"/>
                  <a:pt x="5774313" y="535443"/>
                </a:cubicBezTo>
                <a:cubicBezTo>
                  <a:pt x="5565982" y="479621"/>
                  <a:pt x="5431761" y="285271"/>
                  <a:pt x="5444200" y="78052"/>
                </a:cubicBezTo>
                <a:close/>
                <a:moveTo>
                  <a:pt x="609600" y="0"/>
                </a:moveTo>
                <a:lnTo>
                  <a:pt x="1171409" y="0"/>
                </a:lnTo>
                <a:lnTo>
                  <a:pt x="4838473" y="0"/>
                </a:lnTo>
                <a:lnTo>
                  <a:pt x="4830349" y="184996"/>
                </a:lnTo>
                <a:cubicBezTo>
                  <a:pt x="4828991" y="263520"/>
                  <a:pt x="4829864" y="341910"/>
                  <a:pt x="4833376" y="419995"/>
                </a:cubicBezTo>
                <a:cubicBezTo>
                  <a:pt x="4846565" y="709488"/>
                  <a:pt x="5075226" y="891535"/>
                  <a:pt x="5281338" y="1068099"/>
                </a:cubicBezTo>
                <a:cubicBezTo>
                  <a:pt x="5795128" y="1508061"/>
                  <a:pt x="5969974" y="2032158"/>
                  <a:pt x="5729205" y="2589405"/>
                </a:cubicBezTo>
                <a:cubicBezTo>
                  <a:pt x="5635831" y="2805523"/>
                  <a:pt x="5454276" y="2993264"/>
                  <a:pt x="5283212" y="3164269"/>
                </a:cubicBezTo>
                <a:cubicBezTo>
                  <a:pt x="4824418" y="3622744"/>
                  <a:pt x="4843217" y="4154456"/>
                  <a:pt x="5124820" y="4641255"/>
                </a:cubicBezTo>
                <a:cubicBezTo>
                  <a:pt x="5325440" y="4986832"/>
                  <a:pt x="5565996" y="5311556"/>
                  <a:pt x="5736551" y="5670858"/>
                </a:cubicBezTo>
                <a:cubicBezTo>
                  <a:pt x="5902602" y="6019042"/>
                  <a:pt x="6001121" y="6366409"/>
                  <a:pt x="6022123" y="6707670"/>
                </a:cubicBezTo>
                <a:lnTo>
                  <a:pt x="6024496" y="6858000"/>
                </a:lnTo>
                <a:lnTo>
                  <a:pt x="2242268" y="6858000"/>
                </a:lnTo>
                <a:lnTo>
                  <a:pt x="2242268" y="6858001"/>
                </a:lnTo>
                <a:lnTo>
                  <a:pt x="0" y="6858001"/>
                </a:lnTo>
                <a:lnTo>
                  <a:pt x="0" y="1"/>
                </a:lnTo>
                <a:lnTo>
                  <a:pt x="609600"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DAEDA0B-0D53-7679-AC14-F9AE3A667D75}"/>
              </a:ext>
            </a:extLst>
          </p:cNvPr>
          <p:cNvSpPr>
            <a:spLocks noGrp="1"/>
          </p:cNvSpPr>
          <p:nvPr>
            <p:ph type="title"/>
          </p:nvPr>
        </p:nvSpPr>
        <p:spPr>
          <a:xfrm>
            <a:off x="6331198" y="970315"/>
            <a:ext cx="5167695" cy="746775"/>
          </a:xfrm>
        </p:spPr>
        <p:txBody>
          <a:bodyPr>
            <a:normAutofit/>
          </a:bodyPr>
          <a:lstStyle/>
          <a:p>
            <a:r>
              <a:rPr lang="en-US" sz="2800" dirty="0">
                <a:ea typeface="+mj-lt"/>
                <a:cs typeface="+mj-lt"/>
              </a:rPr>
              <a:t>What is a Common Cartridge?</a:t>
            </a:r>
            <a:endParaRPr lang="en-US" sz="2800" dirty="0">
              <a:cs typeface="Posterama"/>
            </a:endParaRPr>
          </a:p>
        </p:txBody>
      </p:sp>
      <p:sp>
        <p:nvSpPr>
          <p:cNvPr id="3" name="Content Placeholder 2">
            <a:extLst>
              <a:ext uri="{FF2B5EF4-FFF2-40B4-BE49-F238E27FC236}">
                <a16:creationId xmlns:a16="http://schemas.microsoft.com/office/drawing/2014/main" id="{4ABC4E8F-FE27-3395-3B4E-8161B63F9563}"/>
              </a:ext>
            </a:extLst>
          </p:cNvPr>
          <p:cNvSpPr>
            <a:spLocks noGrp="1"/>
          </p:cNvSpPr>
          <p:nvPr>
            <p:ph idx="1"/>
          </p:nvPr>
        </p:nvSpPr>
        <p:spPr>
          <a:xfrm>
            <a:off x="6331198" y="2275941"/>
            <a:ext cx="5125941" cy="2900049"/>
          </a:xfrm>
        </p:spPr>
        <p:txBody>
          <a:bodyPr vert="horz" lIns="91440" tIns="45720" rIns="91440" bIns="45720" rtlCol="0" anchor="t">
            <a:normAutofit/>
          </a:bodyPr>
          <a:lstStyle/>
          <a:p>
            <a:r>
              <a:rPr lang="en-US" dirty="0">
                <a:ea typeface="+mn-lt"/>
                <a:cs typeface="+mn-lt"/>
              </a:rPr>
              <a:t>A Common Cartridge (.</a:t>
            </a:r>
            <a:r>
              <a:rPr lang="en-US" dirty="0" err="1">
                <a:ea typeface="+mn-lt"/>
                <a:cs typeface="+mn-lt"/>
              </a:rPr>
              <a:t>imscc</a:t>
            </a:r>
            <a:r>
              <a:rPr lang="en-US" dirty="0">
                <a:ea typeface="+mn-lt"/>
                <a:cs typeface="+mn-lt"/>
              </a:rPr>
              <a:t>) is a structured file format used to package and share course content across different Learning Management Systems (LMS).</a:t>
            </a:r>
            <a:endParaRPr lang="en-US" dirty="0"/>
          </a:p>
          <a:p>
            <a:r>
              <a:rPr lang="en-US" dirty="0">
                <a:ea typeface="+mn-lt"/>
                <a:cs typeface="+mn-lt"/>
              </a:rPr>
              <a:t>It allows seamless import of course contents into LMS platforms like </a:t>
            </a:r>
            <a:r>
              <a:rPr lang="en-US" b="1" dirty="0">
                <a:ea typeface="+mn-lt"/>
                <a:cs typeface="+mn-lt"/>
              </a:rPr>
              <a:t>Moodle</a:t>
            </a:r>
            <a:r>
              <a:rPr lang="en-US" dirty="0">
                <a:ea typeface="+mn-lt"/>
                <a:cs typeface="+mn-lt"/>
              </a:rPr>
              <a:t>, </a:t>
            </a:r>
            <a:r>
              <a:rPr lang="en-US" b="1" dirty="0">
                <a:ea typeface="+mn-lt"/>
                <a:cs typeface="+mn-lt"/>
              </a:rPr>
              <a:t>D2L</a:t>
            </a:r>
            <a:r>
              <a:rPr lang="en-US" dirty="0">
                <a:ea typeface="+mn-lt"/>
                <a:cs typeface="+mn-lt"/>
              </a:rPr>
              <a:t>, </a:t>
            </a:r>
            <a:r>
              <a:rPr lang="en-US" b="1" dirty="0">
                <a:ea typeface="+mn-lt"/>
                <a:cs typeface="+mn-lt"/>
              </a:rPr>
              <a:t>Canvas</a:t>
            </a:r>
            <a:r>
              <a:rPr lang="en-US" dirty="0">
                <a:ea typeface="+mn-lt"/>
                <a:cs typeface="+mn-lt"/>
              </a:rPr>
              <a:t> and </a:t>
            </a:r>
            <a:r>
              <a:rPr lang="en-US" b="1" dirty="0">
                <a:ea typeface="+mn-lt"/>
                <a:cs typeface="+mn-lt"/>
              </a:rPr>
              <a:t>Blackboard</a:t>
            </a:r>
            <a:r>
              <a:rPr lang="en-US" dirty="0">
                <a:ea typeface="+mn-lt"/>
                <a:cs typeface="+mn-lt"/>
              </a:rPr>
              <a:t>.</a:t>
            </a:r>
          </a:p>
        </p:txBody>
      </p:sp>
      <p:pic>
        <p:nvPicPr>
          <p:cNvPr id="8" name="Picture 7" descr="A black background with red text&#10;&#10;Description automatically generated">
            <a:extLst>
              <a:ext uri="{FF2B5EF4-FFF2-40B4-BE49-F238E27FC236}">
                <a16:creationId xmlns:a16="http://schemas.microsoft.com/office/drawing/2014/main" id="{011C828A-011C-A787-A451-439D1E59B31C}"/>
              </a:ext>
            </a:extLst>
          </p:cNvPr>
          <p:cNvPicPr>
            <a:picLocks noChangeAspect="1"/>
          </p:cNvPicPr>
          <p:nvPr/>
        </p:nvPicPr>
        <p:blipFill>
          <a:blip r:embed="rId2"/>
          <a:stretch>
            <a:fillRect/>
          </a:stretch>
        </p:blipFill>
        <p:spPr>
          <a:xfrm>
            <a:off x="-132000" y="-256247"/>
            <a:ext cx="2693068" cy="2097803"/>
          </a:xfrm>
          <a:prstGeom prst="rect">
            <a:avLst/>
          </a:prstGeom>
          <a:ln>
            <a:noFill/>
          </a:ln>
        </p:spPr>
      </p:pic>
      <p:pic>
        <p:nvPicPr>
          <p:cNvPr id="12" name="Picture 11" descr="A black background with a black square&#10;&#10;AI-generated content may be incorrect.">
            <a:extLst>
              <a:ext uri="{FF2B5EF4-FFF2-40B4-BE49-F238E27FC236}">
                <a16:creationId xmlns:a16="http://schemas.microsoft.com/office/drawing/2014/main" id="{F728FB8D-3C6F-2736-3D80-DAA8C667A502}"/>
              </a:ext>
            </a:extLst>
          </p:cNvPr>
          <p:cNvPicPr>
            <a:picLocks noChangeAspect="1"/>
          </p:cNvPicPr>
          <p:nvPr/>
        </p:nvPicPr>
        <p:blipFill>
          <a:blip r:embed="rId3"/>
          <a:stretch>
            <a:fillRect/>
          </a:stretch>
        </p:blipFill>
        <p:spPr>
          <a:xfrm>
            <a:off x="574108" y="2640250"/>
            <a:ext cx="4133591" cy="1086895"/>
          </a:xfrm>
          <a:prstGeom prst="rect">
            <a:avLst/>
          </a:prstGeom>
          <a:ln>
            <a:noFill/>
          </a:ln>
        </p:spPr>
      </p:pic>
      <p:pic>
        <p:nvPicPr>
          <p:cNvPr id="13" name="Picture 12">
            <a:extLst>
              <a:ext uri="{FF2B5EF4-FFF2-40B4-BE49-F238E27FC236}">
                <a16:creationId xmlns:a16="http://schemas.microsoft.com/office/drawing/2014/main" id="{184067BE-B8FA-B327-1AA8-F3D3C6BF4072}"/>
              </a:ext>
            </a:extLst>
          </p:cNvPr>
          <p:cNvPicPr>
            <a:picLocks noChangeAspect="1"/>
          </p:cNvPicPr>
          <p:nvPr/>
        </p:nvPicPr>
        <p:blipFill>
          <a:blip r:embed="rId4"/>
          <a:stretch>
            <a:fillRect/>
          </a:stretch>
        </p:blipFill>
        <p:spPr>
          <a:xfrm>
            <a:off x="574109" y="5608392"/>
            <a:ext cx="4133591" cy="954340"/>
          </a:xfrm>
          <a:prstGeom prst="rect">
            <a:avLst/>
          </a:prstGeom>
          <a:ln>
            <a:noFill/>
          </a:ln>
        </p:spPr>
      </p:pic>
      <p:pic>
        <p:nvPicPr>
          <p:cNvPr id="15" name="Picture 14" descr="A group of orange circles with ASU Gammage in the background&#10;&#10;AI-generated content may be incorrect.">
            <a:extLst>
              <a:ext uri="{FF2B5EF4-FFF2-40B4-BE49-F238E27FC236}">
                <a16:creationId xmlns:a16="http://schemas.microsoft.com/office/drawing/2014/main" id="{7113A64E-D369-0926-380D-C87B8301C04A}"/>
              </a:ext>
            </a:extLst>
          </p:cNvPr>
          <p:cNvPicPr>
            <a:picLocks noChangeAspect="1"/>
          </p:cNvPicPr>
          <p:nvPr/>
        </p:nvPicPr>
        <p:blipFill>
          <a:blip r:embed="rId5"/>
          <a:stretch>
            <a:fillRect/>
          </a:stretch>
        </p:blipFill>
        <p:spPr>
          <a:xfrm>
            <a:off x="574109" y="1336891"/>
            <a:ext cx="4133590" cy="1000517"/>
          </a:xfrm>
          <a:prstGeom prst="rect">
            <a:avLst/>
          </a:prstGeom>
          <a:ln>
            <a:noFill/>
          </a:ln>
        </p:spPr>
      </p:pic>
      <p:pic>
        <p:nvPicPr>
          <p:cNvPr id="17" name="Picture 16" descr="A red and blue text on a black background&#10;&#10;AI-generated content may be incorrect.">
            <a:extLst>
              <a:ext uri="{FF2B5EF4-FFF2-40B4-BE49-F238E27FC236}">
                <a16:creationId xmlns:a16="http://schemas.microsoft.com/office/drawing/2014/main" id="{D2C7149A-E538-402B-AA88-E77BDD0A180C}"/>
              </a:ext>
            </a:extLst>
          </p:cNvPr>
          <p:cNvPicPr>
            <a:picLocks noChangeAspect="1"/>
          </p:cNvPicPr>
          <p:nvPr/>
        </p:nvPicPr>
        <p:blipFill>
          <a:blip r:embed="rId6"/>
          <a:stretch>
            <a:fillRect/>
          </a:stretch>
        </p:blipFill>
        <p:spPr>
          <a:xfrm>
            <a:off x="485580" y="4023790"/>
            <a:ext cx="4164514" cy="1273872"/>
          </a:xfrm>
          <a:prstGeom prst="rect">
            <a:avLst/>
          </a:prstGeom>
          <a:ln>
            <a:noFill/>
          </a:ln>
        </p:spPr>
      </p:pic>
    </p:spTree>
    <p:extLst>
      <p:ext uri="{BB962C8B-B14F-4D97-AF65-F5344CB8AC3E}">
        <p14:creationId xmlns:p14="http://schemas.microsoft.com/office/powerpoint/2010/main" val="1386963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05C14CD-9E1C-6FC3-8C20-1553AC4DCAB2}"/>
            </a:ext>
          </a:extLst>
        </p:cNvPr>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90E2671F-44B9-1DC9-1D02-C6315D3187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4E74ED6-091A-97AA-05DA-E5817BBED2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227BC82-A3E3-72BF-3165-C297829FA977}"/>
              </a:ext>
            </a:extLst>
          </p:cNvPr>
          <p:cNvSpPr>
            <a:spLocks noGrp="1"/>
          </p:cNvSpPr>
          <p:nvPr>
            <p:ph type="title"/>
          </p:nvPr>
        </p:nvSpPr>
        <p:spPr>
          <a:xfrm>
            <a:off x="450851" y="403557"/>
            <a:ext cx="11286656" cy="773711"/>
          </a:xfrm>
        </p:spPr>
        <p:txBody>
          <a:bodyPr vert="horz" lIns="91440" tIns="45720" rIns="91440" bIns="45720" rtlCol="0" anchor="b">
            <a:noAutofit/>
          </a:bodyPr>
          <a:lstStyle/>
          <a:p>
            <a:r>
              <a:rPr lang="en-US" sz="3100" dirty="0">
                <a:ea typeface="+mj-lt"/>
                <a:cs typeface="+mj-lt"/>
              </a:rPr>
              <a:t>How Pressbooks Supports Common Cartridge (.</a:t>
            </a:r>
            <a:r>
              <a:rPr lang="en-US" sz="3100" err="1">
                <a:ea typeface="+mj-lt"/>
                <a:cs typeface="+mj-lt"/>
              </a:rPr>
              <a:t>imscc</a:t>
            </a:r>
            <a:r>
              <a:rPr lang="en-US" sz="3100" dirty="0">
                <a:ea typeface="+mj-lt"/>
                <a:cs typeface="+mj-lt"/>
              </a:rPr>
              <a:t>) Files?</a:t>
            </a:r>
            <a:endParaRPr lang="en-US" sz="3100">
              <a:cs typeface="Posterama"/>
            </a:endParaRPr>
          </a:p>
        </p:txBody>
      </p:sp>
      <p:pic>
        <p:nvPicPr>
          <p:cNvPr id="7" name="Picture 6" descr="A black background with red text&#10;&#10;Description automatically generated">
            <a:extLst>
              <a:ext uri="{FF2B5EF4-FFF2-40B4-BE49-F238E27FC236}">
                <a16:creationId xmlns:a16="http://schemas.microsoft.com/office/drawing/2014/main" id="{C262070B-D51C-9DC9-2F4D-51FA0CF22481}"/>
              </a:ext>
            </a:extLst>
          </p:cNvPr>
          <p:cNvPicPr>
            <a:picLocks noChangeAspect="1"/>
          </p:cNvPicPr>
          <p:nvPr/>
        </p:nvPicPr>
        <p:blipFill>
          <a:blip r:embed="rId2"/>
          <a:stretch>
            <a:fillRect/>
          </a:stretch>
        </p:blipFill>
        <p:spPr>
          <a:xfrm>
            <a:off x="-215507" y="5223890"/>
            <a:ext cx="2693068" cy="2097803"/>
          </a:xfrm>
          <a:prstGeom prst="rect">
            <a:avLst/>
          </a:prstGeom>
          <a:ln>
            <a:noFill/>
          </a:ln>
        </p:spPr>
      </p:pic>
      <p:sp>
        <p:nvSpPr>
          <p:cNvPr id="6" name="Content Placeholder 2">
            <a:extLst>
              <a:ext uri="{FF2B5EF4-FFF2-40B4-BE49-F238E27FC236}">
                <a16:creationId xmlns:a16="http://schemas.microsoft.com/office/drawing/2014/main" id="{2598A0BE-B1AA-F8C3-AE86-9D93272EDC24}"/>
              </a:ext>
            </a:extLst>
          </p:cNvPr>
          <p:cNvSpPr txBox="1">
            <a:spLocks/>
          </p:cNvSpPr>
          <p:nvPr/>
        </p:nvSpPr>
        <p:spPr>
          <a:xfrm>
            <a:off x="478615" y="1894071"/>
            <a:ext cx="5125941" cy="395432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mn-lt"/>
                <a:cs typeface="+mn-lt"/>
              </a:rPr>
              <a:t>Pressbooks enables </a:t>
            </a:r>
            <a:r>
              <a:rPr lang="en-US" b="1" dirty="0">
                <a:ea typeface="+mn-lt"/>
                <a:cs typeface="+mn-lt"/>
              </a:rPr>
              <a:t>Authors and Institutions</a:t>
            </a:r>
            <a:r>
              <a:rPr lang="en-US" dirty="0">
                <a:ea typeface="+mn-lt"/>
                <a:cs typeface="+mn-lt"/>
              </a:rPr>
              <a:t> to make OER textbooks available in various formats, including Common Cartridge (.</a:t>
            </a:r>
            <a:r>
              <a:rPr lang="en-US" dirty="0" err="1">
                <a:ea typeface="+mn-lt"/>
                <a:cs typeface="+mn-lt"/>
              </a:rPr>
              <a:t>imscc</a:t>
            </a:r>
            <a:r>
              <a:rPr lang="en-US" dirty="0">
                <a:ea typeface="+mn-lt"/>
                <a:cs typeface="+mn-lt"/>
              </a:rPr>
              <a:t>) for others to download and use.</a:t>
            </a:r>
          </a:p>
          <a:p>
            <a:pPr marL="457200" indent="-457200">
              <a:buFont typeface="Wingdings" panose="020B0504020202020204" pitchFamily="34" charset="0"/>
              <a:buChar char="ü"/>
            </a:pPr>
            <a:r>
              <a:rPr lang="en-US" dirty="0">
                <a:ea typeface="+mn-lt"/>
                <a:cs typeface="+mn-lt"/>
              </a:rPr>
              <a:t>Common Cartridge with Web Links</a:t>
            </a:r>
          </a:p>
          <a:p>
            <a:pPr marL="457200" indent="-457200">
              <a:buFont typeface="Wingdings" panose="020B0504020202020204" pitchFamily="34" charset="0"/>
              <a:buChar char="ü"/>
            </a:pPr>
            <a:r>
              <a:rPr lang="en-US" dirty="0">
                <a:ea typeface="+mn-lt"/>
                <a:cs typeface="+mn-lt"/>
              </a:rPr>
              <a:t>Common Cartridge with LTI Links (Deep Linking)</a:t>
            </a:r>
          </a:p>
        </p:txBody>
      </p:sp>
      <p:pic>
        <p:nvPicPr>
          <p:cNvPr id="9" name="Picture 8" descr="A screenshot of a computer&#10;&#10;AI-generated content may be incorrect.">
            <a:extLst>
              <a:ext uri="{FF2B5EF4-FFF2-40B4-BE49-F238E27FC236}">
                <a16:creationId xmlns:a16="http://schemas.microsoft.com/office/drawing/2014/main" id="{2C6CC50C-9660-7955-FF8E-4FC942942DBA}"/>
              </a:ext>
            </a:extLst>
          </p:cNvPr>
          <p:cNvPicPr>
            <a:picLocks noChangeAspect="1"/>
          </p:cNvPicPr>
          <p:nvPr/>
        </p:nvPicPr>
        <p:blipFill>
          <a:blip r:embed="rId3"/>
          <a:stretch>
            <a:fillRect/>
          </a:stretch>
        </p:blipFill>
        <p:spPr>
          <a:xfrm>
            <a:off x="5734051" y="1457854"/>
            <a:ext cx="6163733" cy="4397375"/>
          </a:xfrm>
          <a:prstGeom prst="rect">
            <a:avLst/>
          </a:prstGeom>
          <a:ln>
            <a:noFill/>
          </a:ln>
        </p:spPr>
      </p:pic>
    </p:spTree>
    <p:extLst>
      <p:ext uri="{BB962C8B-B14F-4D97-AF65-F5344CB8AC3E}">
        <p14:creationId xmlns:p14="http://schemas.microsoft.com/office/powerpoint/2010/main" val="3547003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698F79D-1673-FE64-5295-7768D9364390}"/>
            </a:ext>
          </a:extLst>
        </p:cNvPr>
        <p:cNvGrpSpPr/>
        <p:nvPr/>
      </p:nvGrpSpPr>
      <p:grpSpPr>
        <a:xfrm>
          <a:off x="0" y="0"/>
          <a:ext cx="0" cy="0"/>
          <a:chOff x="0" y="0"/>
          <a:chExt cx="0" cy="0"/>
        </a:xfrm>
      </p:grpSpPr>
      <p:sp useBgFill="1">
        <p:nvSpPr>
          <p:cNvPr id="19" name="Background Fill">
            <a:extLst>
              <a:ext uri="{FF2B5EF4-FFF2-40B4-BE49-F238E27FC236}">
                <a16:creationId xmlns:a16="http://schemas.microsoft.com/office/drawing/2014/main" id="{4ED0DFDA-E72D-F7BD-B878-1FDECF8BF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43E150F-F08F-FEE7-B56D-47F16E6696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40CF46B3-8E8C-FD92-0456-AA93F5973EA8}"/>
              </a:ext>
            </a:extLst>
          </p:cNvPr>
          <p:cNvSpPr>
            <a:spLocks noGrp="1"/>
          </p:cNvSpPr>
          <p:nvPr>
            <p:ph type="title"/>
          </p:nvPr>
        </p:nvSpPr>
        <p:spPr>
          <a:xfrm>
            <a:off x="450851" y="403557"/>
            <a:ext cx="11286656" cy="773711"/>
          </a:xfrm>
        </p:spPr>
        <p:txBody>
          <a:bodyPr vert="horz" lIns="91440" tIns="45720" rIns="91440" bIns="45720" rtlCol="0" anchor="b">
            <a:noAutofit/>
          </a:bodyPr>
          <a:lstStyle/>
          <a:p>
            <a:r>
              <a:rPr lang="en-US" sz="3200" dirty="0">
                <a:ea typeface="+mj-lt"/>
                <a:cs typeface="+mj-lt"/>
              </a:rPr>
              <a:t>Common Cartridge (Web Links) VS (LTI Links) ?</a:t>
            </a:r>
            <a:endParaRPr lang="en-US" sz="3200" dirty="0">
              <a:cs typeface="Posterama"/>
            </a:endParaRPr>
          </a:p>
        </p:txBody>
      </p:sp>
      <p:pic>
        <p:nvPicPr>
          <p:cNvPr id="7" name="Picture 6" descr="A black background with red text&#10;&#10;Description automatically generated">
            <a:extLst>
              <a:ext uri="{FF2B5EF4-FFF2-40B4-BE49-F238E27FC236}">
                <a16:creationId xmlns:a16="http://schemas.microsoft.com/office/drawing/2014/main" id="{3366FCCC-0130-D9D3-4983-E81A9DF772B6}"/>
              </a:ext>
            </a:extLst>
          </p:cNvPr>
          <p:cNvPicPr>
            <a:picLocks noChangeAspect="1"/>
          </p:cNvPicPr>
          <p:nvPr/>
        </p:nvPicPr>
        <p:blipFill>
          <a:blip r:embed="rId2"/>
          <a:stretch>
            <a:fillRect/>
          </a:stretch>
        </p:blipFill>
        <p:spPr>
          <a:xfrm>
            <a:off x="-215507" y="5223890"/>
            <a:ext cx="2693068" cy="2097803"/>
          </a:xfrm>
          <a:prstGeom prst="rect">
            <a:avLst/>
          </a:prstGeom>
          <a:ln>
            <a:noFill/>
          </a:ln>
        </p:spPr>
      </p:pic>
      <p:sp>
        <p:nvSpPr>
          <p:cNvPr id="6" name="Content Placeholder 2">
            <a:extLst>
              <a:ext uri="{FF2B5EF4-FFF2-40B4-BE49-F238E27FC236}">
                <a16:creationId xmlns:a16="http://schemas.microsoft.com/office/drawing/2014/main" id="{EAA4FA25-D9AE-878A-1526-E59040D51344}"/>
              </a:ext>
            </a:extLst>
          </p:cNvPr>
          <p:cNvSpPr txBox="1">
            <a:spLocks/>
          </p:cNvSpPr>
          <p:nvPr/>
        </p:nvSpPr>
        <p:spPr>
          <a:xfrm>
            <a:off x="478615" y="1894071"/>
            <a:ext cx="5125941" cy="3954323"/>
          </a:xfrm>
          <a:prstGeom prst="rect">
            <a:avLst/>
          </a:prstGeom>
        </p:spPr>
        <p:txBody>
          <a:bodyPr vert="horz" lIns="91440" tIns="45720" rIns="91440" bIns="45720" rtlCol="0" anchor="t">
            <a:normAutofit/>
          </a:bodyPr>
          <a:lst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ea typeface="+mn-lt"/>
                <a:cs typeface="+mn-lt"/>
              </a:rPr>
              <a:t>Common Cartridge with Web Links</a:t>
            </a:r>
            <a:endParaRPr lang="en-US" b="1" dirty="0"/>
          </a:p>
          <a:p>
            <a:pPr marL="342900" indent="-342900">
              <a:buFont typeface="Arial" panose="020B0504020202020204" pitchFamily="34" charset="0"/>
              <a:buChar char="•"/>
            </a:pPr>
            <a:r>
              <a:rPr lang="en-US" dirty="0">
                <a:ea typeface="+mn-lt"/>
                <a:cs typeface="+mn-lt"/>
              </a:rPr>
              <a:t>No need for institutional support.</a:t>
            </a:r>
          </a:p>
          <a:p>
            <a:pPr marL="342900" indent="-342900">
              <a:buFont typeface="Arial" panose="020B0504020202020204" pitchFamily="34" charset="0"/>
              <a:buChar char="•"/>
            </a:pPr>
            <a:r>
              <a:rPr lang="en-US" dirty="0">
                <a:ea typeface="+mn-lt"/>
                <a:cs typeface="+mn-lt"/>
              </a:rPr>
              <a:t>Allow educators to embed content easily into courses.</a:t>
            </a:r>
          </a:p>
          <a:p>
            <a:pPr marL="342900" indent="-342900">
              <a:buFont typeface="Arial" panose="020B0504020202020204" pitchFamily="34" charset="0"/>
              <a:buChar char="•"/>
            </a:pPr>
            <a:r>
              <a:rPr lang="en-US" dirty="0">
                <a:ea typeface="+mn-lt"/>
                <a:cs typeface="+mn-lt"/>
              </a:rPr>
              <a:t>Simple Import.</a:t>
            </a:r>
          </a:p>
          <a:p>
            <a:pPr marL="457200" indent="-457200">
              <a:buFont typeface="Arial" panose="020B0504020202020204" pitchFamily="34" charset="0"/>
              <a:buChar char="•"/>
            </a:pPr>
            <a:endParaRPr lang="en-US" dirty="0">
              <a:ea typeface="+mn-lt"/>
              <a:cs typeface="+mn-lt"/>
            </a:endParaRPr>
          </a:p>
        </p:txBody>
      </p:sp>
      <p:sp>
        <p:nvSpPr>
          <p:cNvPr id="3" name="Content Placeholder 2">
            <a:extLst>
              <a:ext uri="{FF2B5EF4-FFF2-40B4-BE49-F238E27FC236}">
                <a16:creationId xmlns:a16="http://schemas.microsoft.com/office/drawing/2014/main" id="{E77416E8-F623-ED2B-FF27-0573EE570E37}"/>
              </a:ext>
            </a:extLst>
          </p:cNvPr>
          <p:cNvSpPr txBox="1">
            <a:spLocks/>
          </p:cNvSpPr>
          <p:nvPr/>
        </p:nvSpPr>
        <p:spPr>
          <a:xfrm>
            <a:off x="6098364" y="1894070"/>
            <a:ext cx="5125941" cy="3954323"/>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110000"/>
              </a:lnSpc>
              <a:spcBef>
                <a:spcPts val="1000"/>
              </a:spcBef>
              <a:buClr>
                <a:schemeClr val="accent5"/>
              </a:buClr>
              <a:buFont typeface="Avenir Next LT Pro" panose="020B0504020202020204" pitchFamily="34" charset="0"/>
              <a:buNone/>
              <a:defRPr sz="2000" kern="1200">
                <a:solidFill>
                  <a:schemeClr val="tx1"/>
                </a:solidFill>
                <a:latin typeface="+mn-lt"/>
                <a:ea typeface="+mn-ea"/>
                <a:cs typeface="+mn-cs"/>
              </a:defRPr>
            </a:lvl1pPr>
            <a:lvl2pPr marL="228600" indent="0" algn="l" defTabSz="914400" rtl="0" eaLnBrk="1" latinLnBrk="0" hangingPunct="1">
              <a:lnSpc>
                <a:spcPct val="110000"/>
              </a:lnSpc>
              <a:spcBef>
                <a:spcPts val="500"/>
              </a:spcBef>
              <a:buClr>
                <a:schemeClr val="accent5"/>
              </a:buClr>
              <a:buFont typeface="Avenir Next LT Pro" panose="020B0504020202020204" pitchFamily="34" charset="0"/>
              <a:buNone/>
              <a:defRPr sz="1800" kern="1200">
                <a:solidFill>
                  <a:schemeClr val="tx1"/>
                </a:solidFill>
                <a:latin typeface="+mn-lt"/>
                <a:ea typeface="+mn-ea"/>
                <a:cs typeface="+mn-cs"/>
              </a:defRPr>
            </a:lvl2pPr>
            <a:lvl3pPr marL="457200" indent="0" algn="l" defTabSz="914400" rtl="0" eaLnBrk="1" latinLnBrk="0" hangingPunct="1">
              <a:lnSpc>
                <a:spcPct val="110000"/>
              </a:lnSpc>
              <a:spcBef>
                <a:spcPts val="500"/>
              </a:spcBef>
              <a:buClr>
                <a:schemeClr val="accent5"/>
              </a:buClr>
              <a:buFont typeface="Avenir Next LT Pro" panose="020B0504020202020204" pitchFamily="34" charset="0"/>
              <a:buNone/>
              <a:defRPr sz="1600" kern="1200">
                <a:solidFill>
                  <a:schemeClr val="tx1"/>
                </a:solidFill>
                <a:latin typeface="+mn-lt"/>
                <a:ea typeface="+mn-ea"/>
                <a:cs typeface="+mn-cs"/>
              </a:defRPr>
            </a:lvl3pPr>
            <a:lvl4pPr marL="6858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10000"/>
              </a:lnSpc>
              <a:spcBef>
                <a:spcPts val="500"/>
              </a:spcBef>
              <a:buClr>
                <a:schemeClr val="accent5"/>
              </a:buClr>
              <a:buFont typeface="Avenir Next LT Pro" panose="020B05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ea typeface="+mn-lt"/>
                <a:cs typeface="+mn-lt"/>
              </a:rPr>
              <a:t>Common Cartridge with LTI Links (Deep Linking)</a:t>
            </a:r>
          </a:p>
          <a:p>
            <a:pPr marL="342900" indent="-342900">
              <a:buFont typeface="Arial" panose="020B0504020202020204" pitchFamily="34" charset="0"/>
              <a:buChar char="•"/>
            </a:pPr>
            <a:r>
              <a:rPr lang="en-US" dirty="0">
                <a:ea typeface="+mn-lt"/>
                <a:cs typeface="+mn-lt"/>
              </a:rPr>
              <a:t>Requires institutional support for implementation.</a:t>
            </a:r>
          </a:p>
          <a:p>
            <a:pPr marL="342900" indent="-342900">
              <a:buFont typeface="Arial" panose="020B0504020202020204" pitchFamily="34" charset="0"/>
              <a:buChar char="•"/>
            </a:pPr>
            <a:r>
              <a:rPr lang="en-US" dirty="0">
                <a:ea typeface="+mn-lt"/>
                <a:cs typeface="+mn-lt"/>
              </a:rPr>
              <a:t>Enables integration of interactive content, such as H5P activities.</a:t>
            </a:r>
          </a:p>
          <a:p>
            <a:pPr marL="342900" indent="-342900">
              <a:buFont typeface="Arial" panose="020B0504020202020204" pitchFamily="34" charset="0"/>
              <a:buChar char="•"/>
            </a:pPr>
            <a:r>
              <a:rPr lang="en-US" dirty="0">
                <a:ea typeface="+mn-lt"/>
                <a:cs typeface="+mn-lt"/>
              </a:rPr>
              <a:t>Allows these activities to be incorporated as graded assessments within the LMS.</a:t>
            </a:r>
          </a:p>
          <a:p>
            <a:pPr marL="342900" indent="-342900">
              <a:buFont typeface="Arial" panose="020B0504020202020204" pitchFamily="34" charset="0"/>
              <a:buChar char="•"/>
            </a:pPr>
            <a:r>
              <a:rPr lang="en-US" dirty="0">
                <a:ea typeface="+mn-lt"/>
                <a:cs typeface="+mn-lt"/>
              </a:rPr>
              <a:t>Complex Import with Institutional Support.</a:t>
            </a:r>
          </a:p>
        </p:txBody>
      </p:sp>
    </p:spTree>
    <p:extLst>
      <p:ext uri="{BB962C8B-B14F-4D97-AF65-F5344CB8AC3E}">
        <p14:creationId xmlns:p14="http://schemas.microsoft.com/office/powerpoint/2010/main" val="3667053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7C260C8-BE69-987B-490E-60C9E95305C7}"/>
            </a:ext>
          </a:extLst>
        </p:cNvPr>
        <p:cNvGrpSpPr/>
        <p:nvPr/>
      </p:nvGrpSpPr>
      <p:grpSpPr>
        <a:xfrm>
          <a:off x="0" y="0"/>
          <a:ext cx="0" cy="0"/>
          <a:chOff x="0" y="0"/>
          <a:chExt cx="0" cy="0"/>
        </a:xfrm>
      </p:grpSpPr>
      <p:sp useBgFill="1">
        <p:nvSpPr>
          <p:cNvPr id="26" name="Background Fill">
            <a:extLst>
              <a:ext uri="{FF2B5EF4-FFF2-40B4-BE49-F238E27FC236}">
                <a16:creationId xmlns:a16="http://schemas.microsoft.com/office/drawing/2014/main" id="{D7B871E5-5603-F7E5-F71E-9B4EDABE14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BB1C0C1-8297-0E10-DA48-3A287B0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F35D5F25-9EE9-1CD8-7B37-0A9495D2D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336253" cy="6858001"/>
          </a:xfrm>
          <a:custGeom>
            <a:avLst/>
            <a:gdLst>
              <a:gd name="connsiteX0" fmla="*/ 5721063 w 6336253"/>
              <a:gd name="connsiteY0" fmla="*/ 3536635 h 6858001"/>
              <a:gd name="connsiteX1" fmla="*/ 6230651 w 6336253"/>
              <a:gd name="connsiteY1" fmla="*/ 4046223 h 6858001"/>
              <a:gd name="connsiteX2" fmla="*/ 5721063 w 6336253"/>
              <a:gd name="connsiteY2" fmla="*/ 4555811 h 6858001"/>
              <a:gd name="connsiteX3" fmla="*/ 5211475 w 6336253"/>
              <a:gd name="connsiteY3" fmla="*/ 4046223 h 6858001"/>
              <a:gd name="connsiteX4" fmla="*/ 5721063 w 6336253"/>
              <a:gd name="connsiteY4" fmla="*/ 3536635 h 6858001"/>
              <a:gd name="connsiteX5" fmla="*/ 5456902 w 6336253"/>
              <a:gd name="connsiteY5" fmla="*/ 0 h 6858001"/>
              <a:gd name="connsiteX6" fmla="*/ 6321710 w 6336253"/>
              <a:gd name="connsiteY6" fmla="*/ 0 h 6858001"/>
              <a:gd name="connsiteX7" fmla="*/ 6332019 w 6336253"/>
              <a:gd name="connsiteY7" fmla="*/ 42969 h 6858001"/>
              <a:gd name="connsiteX8" fmla="*/ 6320934 w 6336253"/>
              <a:gd name="connsiteY8" fmla="*/ 219852 h 6858001"/>
              <a:gd name="connsiteX9" fmla="*/ 5774313 w 6336253"/>
              <a:gd name="connsiteY9" fmla="*/ 535443 h 6858001"/>
              <a:gd name="connsiteX10" fmla="*/ 5444200 w 6336253"/>
              <a:gd name="connsiteY10" fmla="*/ 78052 h 6858001"/>
              <a:gd name="connsiteX11" fmla="*/ 609600 w 6336253"/>
              <a:gd name="connsiteY11" fmla="*/ 0 h 6858001"/>
              <a:gd name="connsiteX12" fmla="*/ 1171409 w 6336253"/>
              <a:gd name="connsiteY12" fmla="*/ 0 h 6858001"/>
              <a:gd name="connsiteX13" fmla="*/ 4838473 w 6336253"/>
              <a:gd name="connsiteY13" fmla="*/ 0 h 6858001"/>
              <a:gd name="connsiteX14" fmla="*/ 4830349 w 6336253"/>
              <a:gd name="connsiteY14" fmla="*/ 184996 h 6858001"/>
              <a:gd name="connsiteX15" fmla="*/ 4833376 w 6336253"/>
              <a:gd name="connsiteY15" fmla="*/ 419995 h 6858001"/>
              <a:gd name="connsiteX16" fmla="*/ 5281338 w 6336253"/>
              <a:gd name="connsiteY16" fmla="*/ 1068099 h 6858001"/>
              <a:gd name="connsiteX17" fmla="*/ 5729205 w 6336253"/>
              <a:gd name="connsiteY17" fmla="*/ 2589405 h 6858001"/>
              <a:gd name="connsiteX18" fmla="*/ 5283212 w 6336253"/>
              <a:gd name="connsiteY18" fmla="*/ 3164269 h 6858001"/>
              <a:gd name="connsiteX19" fmla="*/ 5124820 w 6336253"/>
              <a:gd name="connsiteY19" fmla="*/ 4641255 h 6858001"/>
              <a:gd name="connsiteX20" fmla="*/ 5736551 w 6336253"/>
              <a:gd name="connsiteY20" fmla="*/ 5670858 h 6858001"/>
              <a:gd name="connsiteX21" fmla="*/ 6022123 w 6336253"/>
              <a:gd name="connsiteY21" fmla="*/ 6707670 h 6858001"/>
              <a:gd name="connsiteX22" fmla="*/ 6024496 w 6336253"/>
              <a:gd name="connsiteY22" fmla="*/ 6858000 h 6858001"/>
              <a:gd name="connsiteX23" fmla="*/ 2242268 w 6336253"/>
              <a:gd name="connsiteY23" fmla="*/ 6858000 h 6858001"/>
              <a:gd name="connsiteX24" fmla="*/ 2242268 w 6336253"/>
              <a:gd name="connsiteY24" fmla="*/ 6858001 h 6858001"/>
              <a:gd name="connsiteX25" fmla="*/ 0 w 6336253"/>
              <a:gd name="connsiteY25" fmla="*/ 6858001 h 6858001"/>
              <a:gd name="connsiteX26" fmla="*/ 0 w 6336253"/>
              <a:gd name="connsiteY26" fmla="*/ 1 h 6858001"/>
              <a:gd name="connsiteX27" fmla="*/ 609600 w 6336253"/>
              <a:gd name="connsiteY27"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36253" h="6858001">
                <a:moveTo>
                  <a:pt x="5721063" y="3536635"/>
                </a:moveTo>
                <a:cubicBezTo>
                  <a:pt x="6002501" y="3536635"/>
                  <a:pt x="6230651" y="3764785"/>
                  <a:pt x="6230651" y="4046223"/>
                </a:cubicBezTo>
                <a:cubicBezTo>
                  <a:pt x="6230651" y="4327661"/>
                  <a:pt x="6002501" y="4555811"/>
                  <a:pt x="5721063" y="4555811"/>
                </a:cubicBezTo>
                <a:cubicBezTo>
                  <a:pt x="5439625" y="4555811"/>
                  <a:pt x="5211475" y="4327661"/>
                  <a:pt x="5211475" y="4046223"/>
                </a:cubicBezTo>
                <a:cubicBezTo>
                  <a:pt x="5211475" y="3764785"/>
                  <a:pt x="5439625" y="3536635"/>
                  <a:pt x="5721063" y="3536635"/>
                </a:cubicBezTo>
                <a:close/>
                <a:moveTo>
                  <a:pt x="5456902" y="0"/>
                </a:moveTo>
                <a:lnTo>
                  <a:pt x="6321710" y="0"/>
                </a:lnTo>
                <a:lnTo>
                  <a:pt x="6332019" y="42969"/>
                </a:lnTo>
                <a:cubicBezTo>
                  <a:pt x="6340015" y="100391"/>
                  <a:pt x="6336884" y="160329"/>
                  <a:pt x="6320934" y="219852"/>
                </a:cubicBezTo>
                <a:cubicBezTo>
                  <a:pt x="6257137" y="457945"/>
                  <a:pt x="6012407" y="599240"/>
                  <a:pt x="5774313" y="535443"/>
                </a:cubicBezTo>
                <a:cubicBezTo>
                  <a:pt x="5565982" y="479621"/>
                  <a:pt x="5431761" y="285271"/>
                  <a:pt x="5444200" y="78052"/>
                </a:cubicBezTo>
                <a:close/>
                <a:moveTo>
                  <a:pt x="609600" y="0"/>
                </a:moveTo>
                <a:lnTo>
                  <a:pt x="1171409" y="0"/>
                </a:lnTo>
                <a:lnTo>
                  <a:pt x="4838473" y="0"/>
                </a:lnTo>
                <a:lnTo>
                  <a:pt x="4830349" y="184996"/>
                </a:lnTo>
                <a:cubicBezTo>
                  <a:pt x="4828991" y="263520"/>
                  <a:pt x="4829864" y="341910"/>
                  <a:pt x="4833376" y="419995"/>
                </a:cubicBezTo>
                <a:cubicBezTo>
                  <a:pt x="4846565" y="709488"/>
                  <a:pt x="5075226" y="891535"/>
                  <a:pt x="5281338" y="1068099"/>
                </a:cubicBezTo>
                <a:cubicBezTo>
                  <a:pt x="5795128" y="1508061"/>
                  <a:pt x="5969974" y="2032158"/>
                  <a:pt x="5729205" y="2589405"/>
                </a:cubicBezTo>
                <a:cubicBezTo>
                  <a:pt x="5635831" y="2805523"/>
                  <a:pt x="5454276" y="2993264"/>
                  <a:pt x="5283212" y="3164269"/>
                </a:cubicBezTo>
                <a:cubicBezTo>
                  <a:pt x="4824418" y="3622744"/>
                  <a:pt x="4843217" y="4154456"/>
                  <a:pt x="5124820" y="4641255"/>
                </a:cubicBezTo>
                <a:cubicBezTo>
                  <a:pt x="5325440" y="4986832"/>
                  <a:pt x="5565996" y="5311556"/>
                  <a:pt x="5736551" y="5670858"/>
                </a:cubicBezTo>
                <a:cubicBezTo>
                  <a:pt x="5902602" y="6019042"/>
                  <a:pt x="6001121" y="6366409"/>
                  <a:pt x="6022123" y="6707670"/>
                </a:cubicBezTo>
                <a:lnTo>
                  <a:pt x="6024496" y="6858000"/>
                </a:lnTo>
                <a:lnTo>
                  <a:pt x="2242268" y="6858000"/>
                </a:lnTo>
                <a:lnTo>
                  <a:pt x="2242268" y="6858001"/>
                </a:lnTo>
                <a:lnTo>
                  <a:pt x="0" y="6858001"/>
                </a:lnTo>
                <a:lnTo>
                  <a:pt x="0" y="1"/>
                </a:lnTo>
                <a:lnTo>
                  <a:pt x="609600"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714198B-0CB4-BB4D-7AC8-5ED61262A4DE}"/>
              </a:ext>
            </a:extLst>
          </p:cNvPr>
          <p:cNvSpPr>
            <a:spLocks noGrp="1"/>
          </p:cNvSpPr>
          <p:nvPr>
            <p:ph type="title"/>
          </p:nvPr>
        </p:nvSpPr>
        <p:spPr>
          <a:xfrm>
            <a:off x="6701615" y="1095575"/>
            <a:ext cx="5031997" cy="746775"/>
          </a:xfrm>
        </p:spPr>
        <p:txBody>
          <a:bodyPr>
            <a:normAutofit fontScale="90000"/>
          </a:bodyPr>
          <a:lstStyle/>
          <a:p>
            <a:r>
              <a:rPr lang="en-US" sz="2800" dirty="0">
                <a:ea typeface="+mj-lt"/>
                <a:cs typeface="+mj-lt"/>
              </a:rPr>
              <a:t>How to find Common Cartridge Files to Download?</a:t>
            </a:r>
            <a:endParaRPr lang="en-US" sz="2800" dirty="0">
              <a:cs typeface="Posterama"/>
            </a:endParaRPr>
          </a:p>
        </p:txBody>
      </p:sp>
      <p:sp>
        <p:nvSpPr>
          <p:cNvPr id="3" name="Content Placeholder 2">
            <a:extLst>
              <a:ext uri="{FF2B5EF4-FFF2-40B4-BE49-F238E27FC236}">
                <a16:creationId xmlns:a16="http://schemas.microsoft.com/office/drawing/2014/main" id="{C0B34D39-4C11-C4BA-4F91-0EA586556233}"/>
              </a:ext>
            </a:extLst>
          </p:cNvPr>
          <p:cNvSpPr>
            <a:spLocks noGrp="1"/>
          </p:cNvSpPr>
          <p:nvPr>
            <p:ph idx="1"/>
          </p:nvPr>
        </p:nvSpPr>
        <p:spPr>
          <a:xfrm>
            <a:off x="6701615" y="2105738"/>
            <a:ext cx="5125941" cy="2885407"/>
          </a:xfrm>
        </p:spPr>
        <p:txBody>
          <a:bodyPr vert="horz" lIns="91440" tIns="45720" rIns="91440" bIns="45720" rtlCol="0" anchor="t">
            <a:normAutofit/>
          </a:bodyPr>
          <a:lstStyle/>
          <a:p>
            <a:pPr marL="457200" indent="-457200">
              <a:buAutoNum type="arabicPeriod"/>
            </a:pPr>
            <a:r>
              <a:rPr lang="en-US" dirty="0">
                <a:ea typeface="+mn-lt"/>
                <a:cs typeface="+mn-lt"/>
              </a:rPr>
              <a:t>Go to the </a:t>
            </a:r>
            <a:r>
              <a:rPr lang="en-US" b="1" dirty="0">
                <a:ea typeface="+mn-lt"/>
                <a:cs typeface="+mn-lt"/>
              </a:rPr>
              <a:t>Pressbooks Directory</a:t>
            </a:r>
            <a:r>
              <a:rPr lang="en-US" dirty="0">
                <a:ea typeface="+mn-lt"/>
                <a:cs typeface="+mn-lt"/>
              </a:rPr>
              <a:t> and find an open textbook.</a:t>
            </a:r>
            <a:endParaRPr lang="en-US" dirty="0"/>
          </a:p>
          <a:p>
            <a:pPr marL="457200" indent="-457200">
              <a:buAutoNum type="arabicPeriod"/>
            </a:pPr>
            <a:r>
              <a:rPr lang="en-US" dirty="0">
                <a:ea typeface="+mn-lt"/>
                <a:cs typeface="+mn-lt"/>
              </a:rPr>
              <a:t>Check for available download formats (some books offer Common Cartridge).</a:t>
            </a:r>
            <a:endParaRPr lang="en-US" dirty="0"/>
          </a:p>
          <a:p>
            <a:pPr marL="457200" indent="-457200">
              <a:buAutoNum type="arabicPeriod"/>
            </a:pPr>
            <a:r>
              <a:rPr lang="en-US" dirty="0">
                <a:ea typeface="+mn-lt"/>
                <a:cs typeface="+mn-lt"/>
              </a:rPr>
              <a:t>Download the (.</a:t>
            </a:r>
            <a:r>
              <a:rPr lang="en-US" dirty="0" err="1">
                <a:ea typeface="+mn-lt"/>
                <a:cs typeface="+mn-lt"/>
              </a:rPr>
              <a:t>imscc</a:t>
            </a:r>
            <a:r>
              <a:rPr lang="en-US" dirty="0">
                <a:ea typeface="+mn-lt"/>
                <a:cs typeface="+mn-lt"/>
              </a:rPr>
              <a:t>) file and save it for LMS import.</a:t>
            </a:r>
          </a:p>
        </p:txBody>
      </p:sp>
      <p:pic>
        <p:nvPicPr>
          <p:cNvPr id="8" name="Picture 7" descr="A black background with red text&#10;&#10;Description automatically generated">
            <a:extLst>
              <a:ext uri="{FF2B5EF4-FFF2-40B4-BE49-F238E27FC236}">
                <a16:creationId xmlns:a16="http://schemas.microsoft.com/office/drawing/2014/main" id="{73D468BF-9ACC-1376-85E4-B22928494F3D}"/>
              </a:ext>
            </a:extLst>
          </p:cNvPr>
          <p:cNvPicPr>
            <a:picLocks noChangeAspect="1"/>
          </p:cNvPicPr>
          <p:nvPr/>
        </p:nvPicPr>
        <p:blipFill>
          <a:blip r:embed="rId2"/>
          <a:stretch>
            <a:fillRect/>
          </a:stretch>
        </p:blipFill>
        <p:spPr>
          <a:xfrm>
            <a:off x="-132000" y="-256247"/>
            <a:ext cx="2693068" cy="2097803"/>
          </a:xfrm>
          <a:prstGeom prst="rect">
            <a:avLst/>
          </a:prstGeom>
          <a:ln>
            <a:noFill/>
          </a:ln>
        </p:spPr>
      </p:pic>
      <p:pic>
        <p:nvPicPr>
          <p:cNvPr id="7" name="Picture 6" descr="A screenshot of a computer&#10;&#10;AI-generated content may be incorrect.">
            <a:extLst>
              <a:ext uri="{FF2B5EF4-FFF2-40B4-BE49-F238E27FC236}">
                <a16:creationId xmlns:a16="http://schemas.microsoft.com/office/drawing/2014/main" id="{4126803D-506E-3321-6F23-8C03E7524805}"/>
              </a:ext>
            </a:extLst>
          </p:cNvPr>
          <p:cNvPicPr>
            <a:picLocks noChangeAspect="1"/>
          </p:cNvPicPr>
          <p:nvPr/>
        </p:nvPicPr>
        <p:blipFill>
          <a:blip r:embed="rId3"/>
          <a:stretch>
            <a:fillRect/>
          </a:stretch>
        </p:blipFill>
        <p:spPr>
          <a:xfrm>
            <a:off x="656167" y="1466850"/>
            <a:ext cx="3799416" cy="4559300"/>
          </a:xfrm>
          <a:prstGeom prst="rect">
            <a:avLst/>
          </a:prstGeom>
        </p:spPr>
      </p:pic>
      <p:sp>
        <p:nvSpPr>
          <p:cNvPr id="9" name="TextBox 8">
            <a:extLst>
              <a:ext uri="{FF2B5EF4-FFF2-40B4-BE49-F238E27FC236}">
                <a16:creationId xmlns:a16="http://schemas.microsoft.com/office/drawing/2014/main" id="{90F5D5A1-00C0-3D17-540D-0AB22C4B9C99}"/>
              </a:ext>
            </a:extLst>
          </p:cNvPr>
          <p:cNvSpPr txBox="1"/>
          <p:nvPr/>
        </p:nvSpPr>
        <p:spPr>
          <a:xfrm>
            <a:off x="6815667" y="5185833"/>
            <a:ext cx="4806949" cy="1477328"/>
          </a:xfrm>
          <a:prstGeom prst="rect">
            <a:avLst/>
          </a:prstGeom>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Not all books offer the Common Cartridge for download. You may need to contact the publisher, institution, or author of the book to request this format to be available for download</a:t>
            </a:r>
          </a:p>
        </p:txBody>
      </p:sp>
      <p:pic>
        <p:nvPicPr>
          <p:cNvPr id="4" name="Graphic 3" descr="Open quotation mark with solid fill">
            <a:extLst>
              <a:ext uri="{FF2B5EF4-FFF2-40B4-BE49-F238E27FC236}">
                <a16:creationId xmlns:a16="http://schemas.microsoft.com/office/drawing/2014/main" id="{D9BAA39D-3DFF-72AB-6961-8451968E47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299" y="4993217"/>
            <a:ext cx="702734" cy="702734"/>
          </a:xfrm>
          <a:prstGeom prst="rect">
            <a:avLst/>
          </a:prstGeom>
        </p:spPr>
      </p:pic>
    </p:spTree>
    <p:extLst>
      <p:ext uri="{BB962C8B-B14F-4D97-AF65-F5344CB8AC3E}">
        <p14:creationId xmlns:p14="http://schemas.microsoft.com/office/powerpoint/2010/main" val="2427221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74CEB-3A52-A16D-247E-43C7B0423F9B}"/>
              </a:ext>
            </a:extLst>
          </p:cNvPr>
          <p:cNvSpPr>
            <a:spLocks noGrp="1"/>
          </p:cNvSpPr>
          <p:nvPr>
            <p:ph type="title"/>
          </p:nvPr>
        </p:nvSpPr>
        <p:spPr>
          <a:xfrm>
            <a:off x="5924508" y="573948"/>
            <a:ext cx="5999733" cy="1608736"/>
          </a:xfrm>
        </p:spPr>
        <p:txBody>
          <a:bodyPr>
            <a:noAutofit/>
          </a:bodyPr>
          <a:lstStyle/>
          <a:p>
            <a:r>
              <a:rPr lang="en-US" sz="3200" dirty="0">
                <a:cs typeface="Posterama"/>
              </a:rPr>
              <a:t>How to Import Common Cartridge File into Learning Management Systems (LMS)?</a:t>
            </a:r>
          </a:p>
        </p:txBody>
      </p:sp>
      <p:pic>
        <p:nvPicPr>
          <p:cNvPr id="3" name="Content Placeholder 2" descr="A qr code with a logo&#10;&#10;AI-generated content may be incorrect.">
            <a:extLst>
              <a:ext uri="{FF2B5EF4-FFF2-40B4-BE49-F238E27FC236}">
                <a16:creationId xmlns:a16="http://schemas.microsoft.com/office/drawing/2014/main" id="{1D401482-E623-0452-A11F-1A0E4A017593}"/>
              </a:ext>
            </a:extLst>
          </p:cNvPr>
          <p:cNvPicPr>
            <a:picLocks noGrp="1" noChangeAspect="1"/>
          </p:cNvPicPr>
          <p:nvPr>
            <p:ph idx="1"/>
          </p:nvPr>
        </p:nvPicPr>
        <p:blipFill>
          <a:blip r:embed="rId2"/>
          <a:stretch>
            <a:fillRect/>
          </a:stretch>
        </p:blipFill>
        <p:spPr>
          <a:xfrm>
            <a:off x="1160351" y="2382470"/>
            <a:ext cx="3521717" cy="4108238"/>
          </a:xfrm>
        </p:spPr>
      </p:pic>
      <p:pic>
        <p:nvPicPr>
          <p:cNvPr id="7" name="Picture 6" descr="A black background with red text&#10;&#10;Description automatically generated">
            <a:extLst>
              <a:ext uri="{FF2B5EF4-FFF2-40B4-BE49-F238E27FC236}">
                <a16:creationId xmlns:a16="http://schemas.microsoft.com/office/drawing/2014/main" id="{A634F451-ADE6-1700-F4F1-38DF11D69C94}"/>
              </a:ext>
            </a:extLst>
          </p:cNvPr>
          <p:cNvPicPr>
            <a:picLocks noChangeAspect="1"/>
          </p:cNvPicPr>
          <p:nvPr/>
        </p:nvPicPr>
        <p:blipFill>
          <a:blip r:embed="rId3"/>
          <a:stretch>
            <a:fillRect/>
          </a:stretch>
        </p:blipFill>
        <p:spPr>
          <a:xfrm>
            <a:off x="9948746" y="5318379"/>
            <a:ext cx="2483891" cy="1917446"/>
          </a:xfrm>
          <a:prstGeom prst="rect">
            <a:avLst/>
          </a:prstGeom>
          <a:ln>
            <a:noFill/>
          </a:ln>
        </p:spPr>
      </p:pic>
      <p:sp>
        <p:nvSpPr>
          <p:cNvPr id="4" name="TextBox 3">
            <a:extLst>
              <a:ext uri="{FF2B5EF4-FFF2-40B4-BE49-F238E27FC236}">
                <a16:creationId xmlns:a16="http://schemas.microsoft.com/office/drawing/2014/main" id="{1C02EDD0-61D8-0662-2DCD-0EEDC65529E5}"/>
              </a:ext>
            </a:extLst>
          </p:cNvPr>
          <p:cNvSpPr txBox="1"/>
          <p:nvPr/>
        </p:nvSpPr>
        <p:spPr>
          <a:xfrm>
            <a:off x="6477000" y="2645832"/>
            <a:ext cx="4891616" cy="12920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dirty="0"/>
              <a:t>Use this </a:t>
            </a:r>
            <a:r>
              <a:rPr lang="en-US" dirty="0">
                <a:hlinkClick r:id="rId4"/>
              </a:rPr>
              <a:t>guide</a:t>
            </a:r>
            <a:r>
              <a:rPr lang="en-US" dirty="0"/>
              <a:t> for downloaded Common Cartridge (Web Links) and not LTI Links. For LTI Links contact your OER team.</a:t>
            </a:r>
          </a:p>
        </p:txBody>
      </p:sp>
      <p:pic>
        <p:nvPicPr>
          <p:cNvPr id="5" name="Graphic 4" descr="Chevron arrows with solid fill">
            <a:extLst>
              <a:ext uri="{FF2B5EF4-FFF2-40B4-BE49-F238E27FC236}">
                <a16:creationId xmlns:a16="http://schemas.microsoft.com/office/drawing/2014/main" id="{F7C651DA-CDBE-0227-3501-DD075AA392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64717" y="2834217"/>
            <a:ext cx="914400" cy="914400"/>
          </a:xfrm>
          <a:prstGeom prst="rect">
            <a:avLst/>
          </a:prstGeom>
        </p:spPr>
      </p:pic>
      <p:pic>
        <p:nvPicPr>
          <p:cNvPr id="8" name="Picture 7" descr="A qr code with a black border&#10;&#10;AI-generated content may be incorrect.">
            <a:extLst>
              <a:ext uri="{FF2B5EF4-FFF2-40B4-BE49-F238E27FC236}">
                <a16:creationId xmlns:a16="http://schemas.microsoft.com/office/drawing/2014/main" id="{7B716087-25F1-68A1-1B61-048B7215EB5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6891" y="2316837"/>
            <a:ext cx="3655177" cy="3655177"/>
          </a:xfrm>
          <a:prstGeom prst="rect">
            <a:avLst/>
          </a:prstGeom>
        </p:spPr>
      </p:pic>
    </p:spTree>
    <p:extLst>
      <p:ext uri="{BB962C8B-B14F-4D97-AF65-F5344CB8AC3E}">
        <p14:creationId xmlns:p14="http://schemas.microsoft.com/office/powerpoint/2010/main" val="4006629645"/>
      </p:ext>
    </p:extLst>
  </p:cSld>
  <p:clrMapOvr>
    <a:masterClrMapping/>
  </p:clrMapOvr>
</p:sld>
</file>

<file path=ppt/theme/theme1.xml><?xml version="1.0" encoding="utf-8"?>
<a:theme xmlns:a="http://schemas.openxmlformats.org/drawingml/2006/main" name="SplashVTI">
  <a:themeElements>
    <a:clrScheme name="AnalogousFromDarkSeedLeftStep">
      <a:dk1>
        <a:srgbClr val="000000"/>
      </a:dk1>
      <a:lt1>
        <a:srgbClr val="FFFFFF"/>
      </a:lt1>
      <a:dk2>
        <a:srgbClr val="311C21"/>
      </a:dk2>
      <a:lt2>
        <a:srgbClr val="F0F3F3"/>
      </a:lt2>
      <a:accent1>
        <a:srgbClr val="E24F2E"/>
      </a:accent1>
      <a:accent2>
        <a:srgbClr val="D01C46"/>
      </a:accent2>
      <a:accent3>
        <a:srgbClr val="E22EA3"/>
      </a:accent3>
      <a:accent4>
        <a:srgbClr val="C51CD0"/>
      </a:accent4>
      <a:accent5>
        <a:srgbClr val="8B2EE2"/>
      </a:accent5>
      <a:accent6>
        <a:srgbClr val="4333D5"/>
      </a:accent6>
      <a:hlink>
        <a:srgbClr val="963FBF"/>
      </a:hlink>
      <a:folHlink>
        <a:srgbClr val="7F7F7F"/>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lashVTI" id="{CD38C481-21EC-466B-953B-A1440B42712A}" vid="{D3E4813C-1D98-48C2-AF59-2D0D78E255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783</Words>
  <Application>Microsoft Office PowerPoint</Application>
  <PresentationFormat>Widescreen</PresentationFormat>
  <Paragraphs>76</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Arial</vt:lpstr>
      <vt:lpstr>Avenir Next LT Pro</vt:lpstr>
      <vt:lpstr>Courier New</vt:lpstr>
      <vt:lpstr>Posterama</vt:lpstr>
      <vt:lpstr>Wingdings</vt:lpstr>
      <vt:lpstr>SplashVTI</vt:lpstr>
      <vt:lpstr>Empowering Course Design with Open Educational Resources (OER) in Learning Management Systems (LMS) </vt:lpstr>
      <vt:lpstr>What are Open Educational Resources (OER)?</vt:lpstr>
      <vt:lpstr>The Pedagogical Value of OER in LMS</vt:lpstr>
      <vt:lpstr>Two Approaches to Using OER in LMS</vt:lpstr>
      <vt:lpstr>What is a Common Cartridge?</vt:lpstr>
      <vt:lpstr>How Pressbooks Supports Common Cartridge (.imscc) Files?</vt:lpstr>
      <vt:lpstr>Common Cartridge (Web Links) VS (LTI Links) ?</vt:lpstr>
      <vt:lpstr>How to find Common Cartridge Files to Download?</vt:lpstr>
      <vt:lpstr>How to Import Common Cartridge File into Learning Management Systems (LMS)?</vt:lpstr>
      <vt:lpstr>Common Questions from Educators Integrating OER into LMS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Shahram Fardadvand</dc:creator>
  <cp:lastModifiedBy>Shahram Fardadvand</cp:lastModifiedBy>
  <cp:revision>526</cp:revision>
  <dcterms:created xsi:type="dcterms:W3CDTF">2024-10-31T15:15:22Z</dcterms:created>
  <dcterms:modified xsi:type="dcterms:W3CDTF">2025-06-20T17:57:52Z</dcterms:modified>
</cp:coreProperties>
</file>