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sldIdLst>
    <p:sldId id="256" r:id="rId2"/>
    <p:sldId id="269" r:id="rId3"/>
    <p:sldId id="270" r:id="rId4"/>
    <p:sldId id="268" r:id="rId5"/>
    <p:sldId id="259" r:id="rId6"/>
    <p:sldId id="260" r:id="rId7"/>
    <p:sldId id="265" r:id="rId8"/>
    <p:sldId id="261" r:id="rId9"/>
    <p:sldId id="271" r:id="rId10"/>
    <p:sldId id="262" r:id="rId11"/>
    <p:sldId id="263" r:id="rId12"/>
    <p:sldId id="264" r:id="rId13"/>
  </p:sldIdLst>
  <p:sldSz cx="18288000" cy="10287000"/>
  <p:notesSz cx="6858000" cy="9144000"/>
  <p:embeddedFontLst>
    <p:embeddedFont>
      <p:font typeface="Crimson Pro" panose="020B0604020202020204" charset="0"/>
      <p:regular r:id="rId15"/>
    </p:embeddedFont>
    <p:embeddedFont>
      <p:font typeface="Crimson Pro Bold" panose="020B0604020202020204" charset="0"/>
      <p:regular r:id="rId16"/>
    </p:embeddedFont>
    <p:embeddedFont>
      <p:font typeface="Noto Serif Display ExtraCondensed" panose="020B0604020202020204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774" autoAdjust="0"/>
  </p:normalViewPr>
  <p:slideViewPr>
    <p:cSldViewPr>
      <p:cViewPr varScale="1">
        <p:scale>
          <a:sx n="43" d="100"/>
          <a:sy n="43" d="100"/>
        </p:scale>
        <p:origin x="192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B5C81F-4C1F-43A9-8C0F-A823A7A637FC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DEBB1B-258F-45B7-B5F2-114F4B331799}">
      <dgm:prSet custT="1"/>
      <dgm:spPr/>
      <dgm:t>
        <a:bodyPr/>
        <a:lstStyle/>
        <a:p>
          <a:r>
            <a:rPr lang="en-US" sz="3000" dirty="0"/>
            <a:t>Autism</a:t>
          </a:r>
          <a:r>
            <a:rPr lang="en-US" sz="1500" dirty="0"/>
            <a:t>  </a:t>
          </a:r>
        </a:p>
      </dgm:t>
    </dgm:pt>
    <dgm:pt modelId="{0CFB2BEF-0230-4847-9EDC-61888AEB433C}" type="parTrans" cxnId="{DD1F4B64-EC73-41A3-B30C-B969330541B4}">
      <dgm:prSet/>
      <dgm:spPr/>
      <dgm:t>
        <a:bodyPr/>
        <a:lstStyle/>
        <a:p>
          <a:endParaRPr lang="en-US"/>
        </a:p>
      </dgm:t>
    </dgm:pt>
    <dgm:pt modelId="{96C15C2B-1908-4A1B-8867-CD0279D703F8}" type="sibTrans" cxnId="{DD1F4B64-EC73-41A3-B30C-B969330541B4}">
      <dgm:prSet/>
      <dgm:spPr/>
      <dgm:t>
        <a:bodyPr/>
        <a:lstStyle/>
        <a:p>
          <a:endParaRPr lang="en-US"/>
        </a:p>
      </dgm:t>
    </dgm:pt>
    <dgm:pt modelId="{AB1184DA-A343-4981-A3A7-BEC131E79B1D}">
      <dgm:prSet custT="1"/>
      <dgm:spPr/>
      <dgm:t>
        <a:bodyPr/>
        <a:lstStyle/>
        <a:p>
          <a:r>
            <a:rPr lang="en-US" sz="3100" dirty="0"/>
            <a:t>Have weaker social networks (Yi &amp; Siu, 2021</a:t>
          </a:r>
          <a:r>
            <a:rPr lang="en-US" sz="2400" dirty="0"/>
            <a:t>)</a:t>
          </a:r>
        </a:p>
      </dgm:t>
    </dgm:pt>
    <dgm:pt modelId="{089CB581-8467-4F34-BA10-95BEEF20FDC2}" type="parTrans" cxnId="{5F8D1BB7-2BDF-44C3-8DD4-360C870546A1}">
      <dgm:prSet/>
      <dgm:spPr/>
      <dgm:t>
        <a:bodyPr/>
        <a:lstStyle/>
        <a:p>
          <a:endParaRPr lang="en-US"/>
        </a:p>
      </dgm:t>
    </dgm:pt>
    <dgm:pt modelId="{A2FCF136-79A8-455A-92B2-B2817012B45D}" type="sibTrans" cxnId="{5F8D1BB7-2BDF-44C3-8DD4-360C870546A1}">
      <dgm:prSet/>
      <dgm:spPr/>
      <dgm:t>
        <a:bodyPr/>
        <a:lstStyle/>
        <a:p>
          <a:endParaRPr lang="en-US"/>
        </a:p>
      </dgm:t>
    </dgm:pt>
    <dgm:pt modelId="{35C8A4F6-7DA2-49FB-AE37-97E9297993D7}">
      <dgm:prSet custT="1"/>
      <dgm:spPr/>
      <dgm:t>
        <a:bodyPr/>
        <a:lstStyle/>
        <a:p>
          <a:r>
            <a:rPr lang="en-US" sz="2800" dirty="0"/>
            <a:t>Disable-adjacent identities</a:t>
          </a:r>
        </a:p>
      </dgm:t>
    </dgm:pt>
    <dgm:pt modelId="{BD7A1D78-9FE1-425D-BA00-2D7835A1E4C0}" type="parTrans" cxnId="{8624980E-62E1-43F1-B00B-86D1AA629202}">
      <dgm:prSet/>
      <dgm:spPr/>
      <dgm:t>
        <a:bodyPr/>
        <a:lstStyle/>
        <a:p>
          <a:endParaRPr lang="en-US"/>
        </a:p>
      </dgm:t>
    </dgm:pt>
    <dgm:pt modelId="{BD15F555-8112-4BF7-9E27-9F3C39C338D5}" type="sibTrans" cxnId="{8624980E-62E1-43F1-B00B-86D1AA629202}">
      <dgm:prSet/>
      <dgm:spPr/>
      <dgm:t>
        <a:bodyPr/>
        <a:lstStyle/>
        <a:p>
          <a:endParaRPr lang="en-US"/>
        </a:p>
      </dgm:t>
    </dgm:pt>
    <dgm:pt modelId="{2979591C-3D09-4008-8D90-5BD618020958}">
      <dgm:prSet/>
      <dgm:spPr/>
      <dgm:t>
        <a:bodyPr/>
        <a:lstStyle/>
        <a:p>
          <a:r>
            <a:rPr lang="en-US" dirty="0" err="1"/>
            <a:t>DisCrit</a:t>
          </a:r>
          <a:r>
            <a:rPr lang="en-US" dirty="0"/>
            <a:t> is the most suitable framework </a:t>
          </a:r>
        </a:p>
      </dgm:t>
    </dgm:pt>
    <dgm:pt modelId="{27D4CA2F-8AB2-4D4E-8A2A-C984ADFB483F}" type="parTrans" cxnId="{1A9EE65F-0F4B-4259-9537-4FBF9140D210}">
      <dgm:prSet/>
      <dgm:spPr/>
      <dgm:t>
        <a:bodyPr/>
        <a:lstStyle/>
        <a:p>
          <a:endParaRPr lang="en-US"/>
        </a:p>
      </dgm:t>
    </dgm:pt>
    <dgm:pt modelId="{8440C774-40B2-485F-A384-D02328048F61}" type="sibTrans" cxnId="{1A9EE65F-0F4B-4259-9537-4FBF9140D210}">
      <dgm:prSet/>
      <dgm:spPr/>
      <dgm:t>
        <a:bodyPr/>
        <a:lstStyle/>
        <a:p>
          <a:endParaRPr lang="en-US"/>
        </a:p>
      </dgm:t>
    </dgm:pt>
    <dgm:pt modelId="{4D7D5C15-C9F1-42FA-AD52-0CF15937ADB1}">
      <dgm:prSet/>
      <dgm:spPr/>
      <dgm:t>
        <a:bodyPr/>
        <a:lstStyle/>
        <a:p>
          <a:r>
            <a:rPr lang="en-US" dirty="0"/>
            <a:t>"Parents raising children [with autism] disrupt able-bodied and </a:t>
          </a:r>
          <a:r>
            <a:rPr lang="en-US"/>
            <a:t>[racial] </a:t>
          </a:r>
          <a:r>
            <a:rPr lang="en-US" dirty="0"/>
            <a:t>conceptualization of normalcy" (Pearson et al., 2023, p. 4).</a:t>
          </a:r>
        </a:p>
      </dgm:t>
    </dgm:pt>
    <dgm:pt modelId="{3971A24B-382C-4CC6-AB09-565B97D9C80F}" type="parTrans" cxnId="{44EC8FC2-3EB9-47AF-9C28-756BE107453F}">
      <dgm:prSet/>
      <dgm:spPr/>
      <dgm:t>
        <a:bodyPr/>
        <a:lstStyle/>
        <a:p>
          <a:endParaRPr lang="en-US"/>
        </a:p>
      </dgm:t>
    </dgm:pt>
    <dgm:pt modelId="{488078A2-17BD-4B6E-82EB-E23BB5627FE2}" type="sibTrans" cxnId="{44EC8FC2-3EB9-47AF-9C28-756BE107453F}">
      <dgm:prSet/>
      <dgm:spPr/>
      <dgm:t>
        <a:bodyPr/>
        <a:lstStyle/>
        <a:p>
          <a:endParaRPr lang="en-US"/>
        </a:p>
      </dgm:t>
    </dgm:pt>
    <dgm:pt modelId="{2849D0DA-7EFA-4B1B-82B8-17407EBDE44B}">
      <dgm:prSet/>
      <dgm:spPr/>
      <dgm:t>
        <a:bodyPr/>
        <a:lstStyle/>
        <a:p>
          <a:r>
            <a:rPr lang="en-US" dirty="0"/>
            <a:t>Face the same discrimination (Pearson et al., 2023; Selman et al.)</a:t>
          </a:r>
        </a:p>
      </dgm:t>
    </dgm:pt>
    <dgm:pt modelId="{E2B7EB24-469F-4636-8D01-931B4E2FF169}" type="parTrans" cxnId="{7B769FFF-428B-40D3-95C4-A856466A6BCE}">
      <dgm:prSet/>
      <dgm:spPr/>
      <dgm:t>
        <a:bodyPr/>
        <a:lstStyle/>
        <a:p>
          <a:endParaRPr lang="en-CA"/>
        </a:p>
      </dgm:t>
    </dgm:pt>
    <dgm:pt modelId="{ADF0C503-618C-4FE0-9940-519CDA15D3FF}" type="sibTrans" cxnId="{7B769FFF-428B-40D3-95C4-A856466A6BCE}">
      <dgm:prSet/>
      <dgm:spPr/>
      <dgm:t>
        <a:bodyPr/>
        <a:lstStyle/>
        <a:p>
          <a:endParaRPr lang="en-CA"/>
        </a:p>
      </dgm:t>
    </dgm:pt>
    <dgm:pt modelId="{8C0ED58B-3185-4ED0-8D9F-385D19D78A02}" type="pres">
      <dgm:prSet presAssocID="{CEB5C81F-4C1F-43A9-8C0F-A823A7A637FC}" presName="linearFlow" presStyleCnt="0">
        <dgm:presLayoutVars>
          <dgm:dir/>
          <dgm:animLvl val="lvl"/>
          <dgm:resizeHandles val="exact"/>
        </dgm:presLayoutVars>
      </dgm:prSet>
      <dgm:spPr/>
    </dgm:pt>
    <dgm:pt modelId="{7C0F6589-1118-4C14-9AE6-3C6836C34649}" type="pres">
      <dgm:prSet presAssocID="{4FDEBB1B-258F-45B7-B5F2-114F4B331799}" presName="composite" presStyleCnt="0"/>
      <dgm:spPr/>
    </dgm:pt>
    <dgm:pt modelId="{3482FFEB-7B46-474F-BFEF-ABF977661AFC}" type="pres">
      <dgm:prSet presAssocID="{4FDEBB1B-258F-45B7-B5F2-114F4B331799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875C43C3-8F2C-4D48-8A90-9ADA5EF8D0CA}" type="pres">
      <dgm:prSet presAssocID="{4FDEBB1B-258F-45B7-B5F2-114F4B331799}" presName="descendantText" presStyleLbl="alignAcc1" presStyleIdx="0" presStyleCnt="3">
        <dgm:presLayoutVars>
          <dgm:bulletEnabled val="1"/>
        </dgm:presLayoutVars>
      </dgm:prSet>
      <dgm:spPr/>
    </dgm:pt>
    <dgm:pt modelId="{A801627F-1653-49E3-895E-BF7BEA2B1DC1}" type="pres">
      <dgm:prSet presAssocID="{96C15C2B-1908-4A1B-8867-CD0279D703F8}" presName="sp" presStyleCnt="0"/>
      <dgm:spPr/>
    </dgm:pt>
    <dgm:pt modelId="{3803E863-602B-48D1-B0D8-FD3C64902825}" type="pres">
      <dgm:prSet presAssocID="{35C8A4F6-7DA2-49FB-AE37-97E9297993D7}" presName="composite" presStyleCnt="0"/>
      <dgm:spPr/>
    </dgm:pt>
    <dgm:pt modelId="{C02BC582-BC87-416C-8FB6-FF6333931219}" type="pres">
      <dgm:prSet presAssocID="{35C8A4F6-7DA2-49FB-AE37-97E9297993D7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B16698CD-54C0-4975-AE4E-311A45F929FC}" type="pres">
      <dgm:prSet presAssocID="{35C8A4F6-7DA2-49FB-AE37-97E9297993D7}" presName="descendantText" presStyleLbl="alignAcc1" presStyleIdx="1" presStyleCnt="3">
        <dgm:presLayoutVars>
          <dgm:bulletEnabled val="1"/>
        </dgm:presLayoutVars>
      </dgm:prSet>
      <dgm:spPr/>
    </dgm:pt>
    <dgm:pt modelId="{5895FA1D-6F07-4F1C-A011-8452DBE703FF}" type="pres">
      <dgm:prSet presAssocID="{BD15F555-8112-4BF7-9E27-9F3C39C338D5}" presName="sp" presStyleCnt="0"/>
      <dgm:spPr/>
    </dgm:pt>
    <dgm:pt modelId="{F8C0DCE8-2C3E-475B-9119-6FA2C702887E}" type="pres">
      <dgm:prSet presAssocID="{2979591C-3D09-4008-8D90-5BD618020958}" presName="composite" presStyleCnt="0"/>
      <dgm:spPr/>
    </dgm:pt>
    <dgm:pt modelId="{27DED926-9FAA-432B-9FAB-8F8A55BA6DAE}" type="pres">
      <dgm:prSet presAssocID="{2979591C-3D09-4008-8D90-5BD618020958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B20212F-AA47-4141-A3A9-4FD99C8D492D}" type="pres">
      <dgm:prSet presAssocID="{2979591C-3D09-4008-8D90-5BD618020958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624980E-62E1-43F1-B00B-86D1AA629202}" srcId="{CEB5C81F-4C1F-43A9-8C0F-A823A7A637FC}" destId="{35C8A4F6-7DA2-49FB-AE37-97E9297993D7}" srcOrd="1" destOrd="0" parTransId="{BD7A1D78-9FE1-425D-BA00-2D7835A1E4C0}" sibTransId="{BD15F555-8112-4BF7-9E27-9F3C39C338D5}"/>
    <dgm:cxn modelId="{1A9EE65F-0F4B-4259-9537-4FBF9140D210}" srcId="{CEB5C81F-4C1F-43A9-8C0F-A823A7A637FC}" destId="{2979591C-3D09-4008-8D90-5BD618020958}" srcOrd="2" destOrd="0" parTransId="{27D4CA2F-8AB2-4D4E-8A2A-C984ADFB483F}" sibTransId="{8440C774-40B2-485F-A384-D02328048F61}"/>
    <dgm:cxn modelId="{DD1F4B64-EC73-41A3-B30C-B969330541B4}" srcId="{CEB5C81F-4C1F-43A9-8C0F-A823A7A637FC}" destId="{4FDEBB1B-258F-45B7-B5F2-114F4B331799}" srcOrd="0" destOrd="0" parTransId="{0CFB2BEF-0230-4847-9EDC-61888AEB433C}" sibTransId="{96C15C2B-1908-4A1B-8867-CD0279D703F8}"/>
    <dgm:cxn modelId="{44D0E152-F3AC-4FEB-B497-2DDF7BC06F06}" type="presOf" srcId="{2979591C-3D09-4008-8D90-5BD618020958}" destId="{27DED926-9FAA-432B-9FAB-8F8A55BA6DAE}" srcOrd="0" destOrd="0" presId="urn:microsoft.com/office/officeart/2005/8/layout/chevron2"/>
    <dgm:cxn modelId="{D9B52F94-9955-4502-A2D2-F857CB5EC258}" type="presOf" srcId="{2849D0DA-7EFA-4B1B-82B8-17407EBDE44B}" destId="{B16698CD-54C0-4975-AE4E-311A45F929FC}" srcOrd="0" destOrd="0" presId="urn:microsoft.com/office/officeart/2005/8/layout/chevron2"/>
    <dgm:cxn modelId="{5F8D1BB7-2BDF-44C3-8DD4-360C870546A1}" srcId="{4FDEBB1B-258F-45B7-B5F2-114F4B331799}" destId="{AB1184DA-A343-4981-A3A7-BEC131E79B1D}" srcOrd="0" destOrd="0" parTransId="{089CB581-8467-4F34-BA10-95BEEF20FDC2}" sibTransId="{A2FCF136-79A8-455A-92B2-B2817012B45D}"/>
    <dgm:cxn modelId="{44EC8FC2-3EB9-47AF-9C28-756BE107453F}" srcId="{2979591C-3D09-4008-8D90-5BD618020958}" destId="{4D7D5C15-C9F1-42FA-AD52-0CF15937ADB1}" srcOrd="0" destOrd="0" parTransId="{3971A24B-382C-4CC6-AB09-565B97D9C80F}" sibTransId="{488078A2-17BD-4B6E-82EB-E23BB5627FE2}"/>
    <dgm:cxn modelId="{AFA82CC8-411F-4594-8CFB-9333D4903826}" type="presOf" srcId="{35C8A4F6-7DA2-49FB-AE37-97E9297993D7}" destId="{C02BC582-BC87-416C-8FB6-FF6333931219}" srcOrd="0" destOrd="0" presId="urn:microsoft.com/office/officeart/2005/8/layout/chevron2"/>
    <dgm:cxn modelId="{2AA063C8-394E-4515-954D-72C81EC56EA1}" type="presOf" srcId="{4FDEBB1B-258F-45B7-B5F2-114F4B331799}" destId="{3482FFEB-7B46-474F-BFEF-ABF977661AFC}" srcOrd="0" destOrd="0" presId="urn:microsoft.com/office/officeart/2005/8/layout/chevron2"/>
    <dgm:cxn modelId="{C376CDE7-E243-40F6-9268-84C10FD01A88}" type="presOf" srcId="{CEB5C81F-4C1F-43A9-8C0F-A823A7A637FC}" destId="{8C0ED58B-3185-4ED0-8D9F-385D19D78A02}" srcOrd="0" destOrd="0" presId="urn:microsoft.com/office/officeart/2005/8/layout/chevron2"/>
    <dgm:cxn modelId="{B8272CE9-013C-4B24-A118-E80862BD4006}" type="presOf" srcId="{4D7D5C15-C9F1-42FA-AD52-0CF15937ADB1}" destId="{AB20212F-AA47-4141-A3A9-4FD99C8D492D}" srcOrd="0" destOrd="0" presId="urn:microsoft.com/office/officeart/2005/8/layout/chevron2"/>
    <dgm:cxn modelId="{7B0CD5F6-353A-43D6-AFA5-F36CC7F40C16}" type="presOf" srcId="{AB1184DA-A343-4981-A3A7-BEC131E79B1D}" destId="{875C43C3-8F2C-4D48-8A90-9ADA5EF8D0CA}" srcOrd="0" destOrd="0" presId="urn:microsoft.com/office/officeart/2005/8/layout/chevron2"/>
    <dgm:cxn modelId="{7B769FFF-428B-40D3-95C4-A856466A6BCE}" srcId="{35C8A4F6-7DA2-49FB-AE37-97E9297993D7}" destId="{2849D0DA-7EFA-4B1B-82B8-17407EBDE44B}" srcOrd="0" destOrd="0" parTransId="{E2B7EB24-469F-4636-8D01-931B4E2FF169}" sibTransId="{ADF0C503-618C-4FE0-9940-519CDA15D3FF}"/>
    <dgm:cxn modelId="{D1C6FFFA-7E0B-4571-8C3E-86941E83B394}" type="presParOf" srcId="{8C0ED58B-3185-4ED0-8D9F-385D19D78A02}" destId="{7C0F6589-1118-4C14-9AE6-3C6836C34649}" srcOrd="0" destOrd="0" presId="urn:microsoft.com/office/officeart/2005/8/layout/chevron2"/>
    <dgm:cxn modelId="{E868325F-ED3F-4D1F-841C-F021C90C94A6}" type="presParOf" srcId="{7C0F6589-1118-4C14-9AE6-3C6836C34649}" destId="{3482FFEB-7B46-474F-BFEF-ABF977661AFC}" srcOrd="0" destOrd="0" presId="urn:microsoft.com/office/officeart/2005/8/layout/chevron2"/>
    <dgm:cxn modelId="{9C098C42-E139-4220-988F-747FB2A29861}" type="presParOf" srcId="{7C0F6589-1118-4C14-9AE6-3C6836C34649}" destId="{875C43C3-8F2C-4D48-8A90-9ADA5EF8D0CA}" srcOrd="1" destOrd="0" presId="urn:microsoft.com/office/officeart/2005/8/layout/chevron2"/>
    <dgm:cxn modelId="{1CA40EE4-7E8E-4D63-BBA6-9FFA4451C583}" type="presParOf" srcId="{8C0ED58B-3185-4ED0-8D9F-385D19D78A02}" destId="{A801627F-1653-49E3-895E-BF7BEA2B1DC1}" srcOrd="1" destOrd="0" presId="urn:microsoft.com/office/officeart/2005/8/layout/chevron2"/>
    <dgm:cxn modelId="{E5348D77-4F11-4F04-9521-E272CAACAE90}" type="presParOf" srcId="{8C0ED58B-3185-4ED0-8D9F-385D19D78A02}" destId="{3803E863-602B-48D1-B0D8-FD3C64902825}" srcOrd="2" destOrd="0" presId="urn:microsoft.com/office/officeart/2005/8/layout/chevron2"/>
    <dgm:cxn modelId="{B5C02730-3B55-4F08-B356-F636557F6C92}" type="presParOf" srcId="{3803E863-602B-48D1-B0D8-FD3C64902825}" destId="{C02BC582-BC87-416C-8FB6-FF6333931219}" srcOrd="0" destOrd="0" presId="urn:microsoft.com/office/officeart/2005/8/layout/chevron2"/>
    <dgm:cxn modelId="{4BFBE5AC-1838-44C9-8DC2-794D26C59A9E}" type="presParOf" srcId="{3803E863-602B-48D1-B0D8-FD3C64902825}" destId="{B16698CD-54C0-4975-AE4E-311A45F929FC}" srcOrd="1" destOrd="0" presId="urn:microsoft.com/office/officeart/2005/8/layout/chevron2"/>
    <dgm:cxn modelId="{19DA905F-0DA9-445F-9A6D-997D725C28F8}" type="presParOf" srcId="{8C0ED58B-3185-4ED0-8D9F-385D19D78A02}" destId="{5895FA1D-6F07-4F1C-A011-8452DBE703FF}" srcOrd="3" destOrd="0" presId="urn:microsoft.com/office/officeart/2005/8/layout/chevron2"/>
    <dgm:cxn modelId="{9C136E30-CA43-43DC-ACD6-B2025BC18896}" type="presParOf" srcId="{8C0ED58B-3185-4ED0-8D9F-385D19D78A02}" destId="{F8C0DCE8-2C3E-475B-9119-6FA2C702887E}" srcOrd="4" destOrd="0" presId="urn:microsoft.com/office/officeart/2005/8/layout/chevron2"/>
    <dgm:cxn modelId="{3DFFEB5B-3E63-4D18-8C8D-6C720FA900A4}" type="presParOf" srcId="{F8C0DCE8-2C3E-475B-9119-6FA2C702887E}" destId="{27DED926-9FAA-432B-9FAB-8F8A55BA6DAE}" srcOrd="0" destOrd="0" presId="urn:microsoft.com/office/officeart/2005/8/layout/chevron2"/>
    <dgm:cxn modelId="{313145F2-D733-4101-9D36-B409A039DD8F}" type="presParOf" srcId="{F8C0DCE8-2C3E-475B-9119-6FA2C702887E}" destId="{AB20212F-AA47-4141-A3A9-4FD99C8D492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82FFEB-7B46-474F-BFEF-ABF977661AFC}">
      <dsp:nvSpPr>
        <dsp:cNvPr id="0" name=""/>
        <dsp:cNvSpPr/>
      </dsp:nvSpPr>
      <dsp:spPr>
        <a:xfrm rot="5400000">
          <a:off x="-453669" y="462929"/>
          <a:ext cx="3024464" cy="21171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Autism</a:t>
          </a:r>
          <a:r>
            <a:rPr lang="en-US" sz="1500" kern="1200" dirty="0"/>
            <a:t>  </a:t>
          </a:r>
        </a:p>
      </dsp:txBody>
      <dsp:txXfrm rot="-5400000">
        <a:off x="1" y="1067823"/>
        <a:ext cx="2117125" cy="907339"/>
      </dsp:txXfrm>
    </dsp:sp>
    <dsp:sp modelId="{875C43C3-8F2C-4D48-8A90-9ADA5EF8D0CA}">
      <dsp:nvSpPr>
        <dsp:cNvPr id="0" name=""/>
        <dsp:cNvSpPr/>
      </dsp:nvSpPr>
      <dsp:spPr>
        <a:xfrm rot="5400000">
          <a:off x="5036133" y="-2909748"/>
          <a:ext cx="1965902" cy="78039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100" kern="1200" dirty="0"/>
            <a:t>Have weaker social networks (Yi &amp; Siu, 2021</a:t>
          </a:r>
          <a:r>
            <a:rPr lang="en-US" sz="2400" kern="1200" dirty="0"/>
            <a:t>)</a:t>
          </a:r>
        </a:p>
      </dsp:txBody>
      <dsp:txXfrm rot="-5400000">
        <a:off x="2117126" y="105226"/>
        <a:ext cx="7707951" cy="1773968"/>
      </dsp:txXfrm>
    </dsp:sp>
    <dsp:sp modelId="{C02BC582-BC87-416C-8FB6-FF6333931219}">
      <dsp:nvSpPr>
        <dsp:cNvPr id="0" name=""/>
        <dsp:cNvSpPr/>
      </dsp:nvSpPr>
      <dsp:spPr>
        <a:xfrm rot="5400000">
          <a:off x="-453669" y="3301605"/>
          <a:ext cx="3024464" cy="21171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Disable-adjacent identities</a:t>
          </a:r>
        </a:p>
      </dsp:txBody>
      <dsp:txXfrm rot="-5400000">
        <a:off x="1" y="3906499"/>
        <a:ext cx="2117125" cy="907339"/>
      </dsp:txXfrm>
    </dsp:sp>
    <dsp:sp modelId="{B16698CD-54C0-4975-AE4E-311A45F929FC}">
      <dsp:nvSpPr>
        <dsp:cNvPr id="0" name=""/>
        <dsp:cNvSpPr/>
      </dsp:nvSpPr>
      <dsp:spPr>
        <a:xfrm rot="5400000">
          <a:off x="5035616" y="-70555"/>
          <a:ext cx="1966935" cy="78039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100" kern="1200" dirty="0"/>
            <a:t>Face the same discrimination (Pearson et al., 2023; Selman et al.)</a:t>
          </a:r>
        </a:p>
      </dsp:txBody>
      <dsp:txXfrm rot="-5400000">
        <a:off x="2117125" y="2943954"/>
        <a:ext cx="7707900" cy="1774899"/>
      </dsp:txXfrm>
    </dsp:sp>
    <dsp:sp modelId="{27DED926-9FAA-432B-9FAB-8F8A55BA6DAE}">
      <dsp:nvSpPr>
        <dsp:cNvPr id="0" name=""/>
        <dsp:cNvSpPr/>
      </dsp:nvSpPr>
      <dsp:spPr>
        <a:xfrm rot="5400000">
          <a:off x="-453669" y="6140280"/>
          <a:ext cx="3024464" cy="21171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/>
            <a:t>DisCrit</a:t>
          </a:r>
          <a:r>
            <a:rPr lang="en-US" sz="2100" kern="1200" dirty="0"/>
            <a:t> is the most suitable framework </a:t>
          </a:r>
        </a:p>
      </dsp:txBody>
      <dsp:txXfrm rot="-5400000">
        <a:off x="1" y="6745174"/>
        <a:ext cx="2117125" cy="907339"/>
      </dsp:txXfrm>
    </dsp:sp>
    <dsp:sp modelId="{AB20212F-AA47-4141-A3A9-4FD99C8D492D}">
      <dsp:nvSpPr>
        <dsp:cNvPr id="0" name=""/>
        <dsp:cNvSpPr/>
      </dsp:nvSpPr>
      <dsp:spPr>
        <a:xfrm rot="5400000">
          <a:off x="5036133" y="2767602"/>
          <a:ext cx="1965902" cy="78039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100" kern="1200" dirty="0"/>
            <a:t>"Parents raising children [with autism] disrupt able-bodied and </a:t>
          </a:r>
          <a:r>
            <a:rPr lang="en-US" sz="3100" kern="1200"/>
            <a:t>[racial] </a:t>
          </a:r>
          <a:r>
            <a:rPr lang="en-US" sz="3100" kern="1200" dirty="0"/>
            <a:t>conceptualization of normalcy" (Pearson et al., 2023, p. 4).</a:t>
          </a:r>
        </a:p>
      </dsp:txBody>
      <dsp:txXfrm rot="-5400000">
        <a:off x="2117126" y="5782577"/>
        <a:ext cx="7707951" cy="17739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2C97B-44CD-4455-8CB7-C02D44A36E47}" type="datetimeFigureOut">
              <a:rPr lang="en-CA" smtClean="0"/>
              <a:t>2024-06-22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1E36AD-F83E-4E05-8A54-D28575271F7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5609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1E36AD-F83E-4E05-8A54-D28575271F7D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9795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Might need to take out focus groups</a:t>
            </a:r>
          </a:p>
          <a:p>
            <a:endParaRPr lang="en-CA" dirty="0"/>
          </a:p>
          <a:p>
            <a:pPr algn="l">
              <a:lnSpc>
                <a:spcPts val="3448"/>
              </a:lnSpc>
              <a:spcBef>
                <a:spcPct val="0"/>
              </a:spcBef>
            </a:pPr>
            <a:r>
              <a:rPr lang="en-US" sz="4800" spc="-146" dirty="0">
                <a:solidFill>
                  <a:srgbClr val="013927"/>
                </a:solidFill>
                <a:latin typeface="Crimson Pro"/>
              </a:rPr>
              <a:t>After coming home from celebrating a night out with your friends, you return home to find your babysitter upset. When you ask what is wrong, they say your child (Alex) is “too difficult to handle.”</a:t>
            </a:r>
          </a:p>
          <a:p>
            <a:pPr marL="914400" lvl="1" indent="-457200">
              <a:lnSpc>
                <a:spcPts val="3448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4800" spc="-146" dirty="0">
                <a:solidFill>
                  <a:srgbClr val="013927"/>
                </a:solidFill>
                <a:latin typeface="Crimson Pro"/>
              </a:rPr>
              <a:t>How would this make you feel?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1E36AD-F83E-4E05-8A54-D28575271F7D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6378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Might need to take out focus groups</a:t>
            </a:r>
          </a:p>
          <a:p>
            <a:endParaRPr lang="en-CA" dirty="0"/>
          </a:p>
          <a:p>
            <a:pPr algn="l">
              <a:lnSpc>
                <a:spcPts val="3448"/>
              </a:lnSpc>
              <a:spcBef>
                <a:spcPct val="0"/>
              </a:spcBef>
            </a:pPr>
            <a:r>
              <a:rPr lang="en-US" sz="4800" spc="-146" dirty="0">
                <a:solidFill>
                  <a:srgbClr val="013927"/>
                </a:solidFill>
                <a:latin typeface="Crimson Pro"/>
              </a:rPr>
              <a:t>After coming home from celebrating a night out with your friends, you return home to find your babysitter upset. When you ask what is wrong, they say your child (Alex) is “too difficult to handle.”</a:t>
            </a:r>
          </a:p>
          <a:p>
            <a:pPr marL="914400" lvl="1" indent="-457200">
              <a:lnSpc>
                <a:spcPts val="3448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4800" spc="-146" dirty="0">
                <a:solidFill>
                  <a:srgbClr val="013927"/>
                </a:solidFill>
                <a:latin typeface="Crimson Pro"/>
              </a:rPr>
              <a:t>How would this make you feel?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1E36AD-F83E-4E05-8A54-D28575271F7D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9251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Fix slide (based on future direction)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1E36AD-F83E-4E05-8A54-D28575271F7D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2539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FIX REFRENCES -&gt; make sure you have them all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1E36AD-F83E-4E05-8A54-D28575271F7D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5434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Add Edmonton autism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1E36AD-F83E-4E05-8A54-D28575271F7D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8732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80/13613324.2012.73051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39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257800" y="4483291"/>
            <a:ext cx="0" cy="5106262"/>
          </a:xfrm>
          <a:prstGeom prst="line">
            <a:avLst/>
          </a:prstGeom>
          <a:ln w="9525" cap="flat">
            <a:solidFill>
              <a:srgbClr val="FCFEF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CA"/>
          </a:p>
        </p:txBody>
      </p:sp>
      <p:sp>
        <p:nvSpPr>
          <p:cNvPr id="3" name="TextBox 3"/>
          <p:cNvSpPr txBox="1"/>
          <p:nvPr/>
        </p:nvSpPr>
        <p:spPr>
          <a:xfrm>
            <a:off x="5486400" y="2435066"/>
            <a:ext cx="13542266" cy="54168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8800" spc="-149" dirty="0">
                <a:solidFill>
                  <a:srgbClr val="FCFEF1"/>
                </a:solidFill>
                <a:latin typeface="Crimson Pro"/>
              </a:rPr>
              <a:t>Exploring Social Isolation Among Black Parents Who Have Children with Autism: A Research Proposal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52417" y="5812241"/>
            <a:ext cx="6476981" cy="12241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072"/>
              </a:lnSpc>
            </a:pPr>
            <a:r>
              <a:rPr lang="en-US" sz="3500" spc="48" dirty="0">
                <a:solidFill>
                  <a:srgbClr val="FCFEF1"/>
                </a:solidFill>
                <a:latin typeface="Crimson Pro Bold"/>
              </a:rPr>
              <a:t>PRESENTED BY:</a:t>
            </a:r>
          </a:p>
          <a:p>
            <a:pPr>
              <a:lnSpc>
                <a:spcPts val="3072"/>
              </a:lnSpc>
            </a:pPr>
            <a:r>
              <a:rPr lang="en-US" sz="3500" spc="-72" dirty="0">
                <a:solidFill>
                  <a:srgbClr val="FCFEF1"/>
                </a:solidFill>
                <a:latin typeface="Crimson Pro Bold"/>
              </a:rPr>
              <a:t>JOJO BOATENG</a:t>
            </a:r>
          </a:p>
          <a:p>
            <a:pPr>
              <a:lnSpc>
                <a:spcPts val="3072"/>
              </a:lnSpc>
            </a:pPr>
            <a:r>
              <a:rPr lang="en-US" sz="3500" spc="-72" dirty="0">
                <a:solidFill>
                  <a:srgbClr val="FCFEF1"/>
                </a:solidFill>
                <a:latin typeface="Crimson Pro Bold"/>
              </a:rPr>
              <a:t>boatengj3@mymacewan.ca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14106" y="7200900"/>
            <a:ext cx="3169741" cy="3718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2879"/>
              </a:lnSpc>
            </a:pPr>
            <a:r>
              <a:rPr lang="en-US" sz="2700" spc="-72" dirty="0">
                <a:solidFill>
                  <a:srgbClr val="FCFEF1"/>
                </a:solidFill>
                <a:latin typeface="Crimson Pro"/>
              </a:rPr>
              <a:t>April 19,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6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133580"/>
              </p:ext>
            </p:extLst>
          </p:nvPr>
        </p:nvGraphicFramePr>
        <p:xfrm>
          <a:off x="10820400" y="13601700"/>
          <a:ext cx="114300" cy="10239957"/>
        </p:xfrm>
        <a:graphic>
          <a:graphicData uri="http://schemas.openxmlformats.org/drawingml/2006/table">
            <a:tbl>
              <a:tblPr/>
              <a:tblGrid>
                <a:gridCol w="11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976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 dirty="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976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0167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976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7581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976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976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57581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009</a:t>
                      </a: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57072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010</a:t>
                      </a: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57072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 dirty="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011</a:t>
                      </a:r>
                      <a:endParaRPr lang="en-US" sz="1100" dirty="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TextBox 3"/>
          <p:cNvSpPr txBox="1"/>
          <p:nvPr/>
        </p:nvSpPr>
        <p:spPr>
          <a:xfrm>
            <a:off x="5029200" y="2873300"/>
            <a:ext cx="14654040" cy="63897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143000" indent="-1143000">
              <a:lnSpc>
                <a:spcPts val="12649"/>
              </a:lnSpc>
              <a:buFont typeface="Arial" panose="020B0604020202020204" pitchFamily="34" charset="0"/>
              <a:buChar char="•"/>
            </a:pPr>
            <a:r>
              <a:rPr lang="en-US" sz="8000" spc="-402" dirty="0">
                <a:solidFill>
                  <a:srgbClr val="013927"/>
                </a:solidFill>
                <a:latin typeface="Noto Serif Display ExtraCondensed"/>
              </a:rPr>
              <a:t>Limitations </a:t>
            </a:r>
          </a:p>
          <a:p>
            <a:pPr marL="1143000" indent="-1143000">
              <a:lnSpc>
                <a:spcPts val="12649"/>
              </a:lnSpc>
              <a:buFont typeface="Arial" panose="020B0604020202020204" pitchFamily="34" charset="0"/>
              <a:buChar char="•"/>
            </a:pPr>
            <a:r>
              <a:rPr lang="en-US" sz="8000" spc="-402" dirty="0">
                <a:solidFill>
                  <a:srgbClr val="013927"/>
                </a:solidFill>
                <a:latin typeface="Noto Serif Display ExtraCondensed"/>
              </a:rPr>
              <a:t>Future Directions</a:t>
            </a:r>
          </a:p>
          <a:p>
            <a:pPr marL="1143000" indent="-1143000">
              <a:lnSpc>
                <a:spcPts val="12649"/>
              </a:lnSpc>
              <a:buFont typeface="Arial" panose="020B0604020202020204" pitchFamily="34" charset="0"/>
              <a:buChar char="•"/>
            </a:pPr>
            <a:r>
              <a:rPr lang="en-US" sz="8000" spc="-402" dirty="0">
                <a:solidFill>
                  <a:srgbClr val="013927"/>
                </a:solidFill>
                <a:latin typeface="Noto Serif Display ExtraCondensed"/>
              </a:rPr>
              <a:t>Conclusion </a:t>
            </a:r>
          </a:p>
          <a:p>
            <a:pPr marL="1143000" indent="-1143000">
              <a:lnSpc>
                <a:spcPts val="12649"/>
              </a:lnSpc>
              <a:buFont typeface="Arial" panose="020B0604020202020204" pitchFamily="34" charset="0"/>
              <a:buChar char="•"/>
            </a:pPr>
            <a:endParaRPr lang="en-US" sz="10000" spc="-402" dirty="0">
              <a:solidFill>
                <a:srgbClr val="013927"/>
              </a:solidFill>
              <a:latin typeface="Noto Serif Display ExtraCondensed"/>
            </a:endParaRPr>
          </a:p>
        </p:txBody>
      </p:sp>
      <p:sp>
        <p:nvSpPr>
          <p:cNvPr id="4" name="AutoShape 4"/>
          <p:cNvSpPr/>
          <p:nvPr/>
        </p:nvSpPr>
        <p:spPr>
          <a:xfrm flipV="1">
            <a:off x="0" y="1023937"/>
            <a:ext cx="18493007" cy="0"/>
          </a:xfrm>
          <a:prstGeom prst="line">
            <a:avLst/>
          </a:prstGeom>
          <a:ln w="9525" cap="flat">
            <a:solidFill>
              <a:srgbClr val="01392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CA"/>
          </a:p>
        </p:txBody>
      </p:sp>
      <p:sp>
        <p:nvSpPr>
          <p:cNvPr id="5" name="TextBox 5"/>
          <p:cNvSpPr txBox="1"/>
          <p:nvPr/>
        </p:nvSpPr>
        <p:spPr>
          <a:xfrm>
            <a:off x="14164049" y="447838"/>
            <a:ext cx="345248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1694"/>
              </a:lnSpc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Research Proposal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595170" y="447838"/>
            <a:ext cx="223512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94"/>
              </a:lnSpc>
              <a:spcBef>
                <a:spcPct val="0"/>
              </a:spcBef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Jojo Boateng</a:t>
            </a:r>
          </a:p>
        </p:txBody>
      </p:sp>
      <p:sp>
        <p:nvSpPr>
          <p:cNvPr id="8" name="Freeform 8"/>
          <p:cNvSpPr/>
          <p:nvPr/>
        </p:nvSpPr>
        <p:spPr>
          <a:xfrm>
            <a:off x="-1132799" y="7905770"/>
            <a:ext cx="3455938" cy="3866784"/>
          </a:xfrm>
          <a:custGeom>
            <a:avLst/>
            <a:gdLst/>
            <a:ahLst/>
            <a:cxnLst/>
            <a:rect l="l" t="t" r="r" b="b"/>
            <a:pathLst>
              <a:path w="3455938" h="3866784">
                <a:moveTo>
                  <a:pt x="0" y="0"/>
                </a:moveTo>
                <a:lnTo>
                  <a:pt x="3455938" y="0"/>
                </a:lnTo>
                <a:lnTo>
                  <a:pt x="3455938" y="3866784"/>
                </a:lnTo>
                <a:lnTo>
                  <a:pt x="0" y="38667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C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39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128712"/>
            <a:ext cx="7176798" cy="164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649"/>
              </a:lnSpc>
            </a:pPr>
            <a:r>
              <a:rPr lang="en-US" sz="11499" spc="-402">
                <a:solidFill>
                  <a:srgbClr val="FCFEF1"/>
                </a:solidFill>
                <a:latin typeface="Noto Serif Display ExtraCondensed"/>
              </a:rPr>
              <a:t>References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89866" y="2617787"/>
            <a:ext cx="17380152" cy="139733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indent="-457200" rtl="0">
              <a:spcBef>
                <a:spcPts val="0"/>
              </a:spcBef>
              <a:spcAft>
                <a:spcPts val="0"/>
              </a:spcAft>
            </a:pPr>
            <a:r>
              <a:rPr lang="en-US" sz="2000" b="0" i="0" u="none" strike="noStrike" dirty="0" err="1">
                <a:solidFill>
                  <a:schemeClr val="bg1"/>
                </a:solidFill>
                <a:effectLst/>
                <a:latin typeface="Crimson Pro" panose="020B0604020202020204" charset="0"/>
              </a:rPr>
              <a:t>Abdulai</a:t>
            </a:r>
            <a:r>
              <a:rPr lang="en-US" sz="2000" b="0" i="0" u="none" strike="noStrike" dirty="0">
                <a:solidFill>
                  <a:schemeClr val="bg1"/>
                </a:solidFill>
                <a:effectLst/>
                <a:latin typeface="Crimson Pro" panose="020B0604020202020204" charset="0"/>
              </a:rPr>
              <a:t>, R. T., &amp; Owusu-Ansah, A. (2014). Essential Ingredients of a Good Research Proposal for Undergraduate and Postgraduate Students in the Social Sciences. </a:t>
            </a:r>
            <a:r>
              <a:rPr lang="en-US" sz="2000" b="0" i="1" u="none" strike="noStrike" dirty="0">
                <a:solidFill>
                  <a:schemeClr val="bg1"/>
                </a:solidFill>
                <a:effectLst/>
                <a:latin typeface="Crimson Pro" panose="020B0604020202020204" charset="0"/>
              </a:rPr>
              <a:t>SAGE Open</a:t>
            </a:r>
            <a:r>
              <a:rPr lang="en-US" sz="2000" b="0" i="0" u="none" strike="noStrike" dirty="0">
                <a:solidFill>
                  <a:schemeClr val="bg1"/>
                </a:solidFill>
                <a:effectLst/>
                <a:latin typeface="Crimson Pro" panose="020B0604020202020204" charset="0"/>
              </a:rPr>
              <a:t>, </a:t>
            </a:r>
            <a:r>
              <a:rPr lang="en-US" sz="2000" b="0" i="1" u="none" strike="noStrike" dirty="0">
                <a:solidFill>
                  <a:schemeClr val="bg1"/>
                </a:solidFill>
                <a:effectLst/>
                <a:latin typeface="Crimson Pro" panose="020B0604020202020204" charset="0"/>
              </a:rPr>
              <a:t>4</a:t>
            </a:r>
            <a:r>
              <a:rPr lang="en-US" sz="2000" b="0" i="0" u="none" strike="noStrike" dirty="0">
                <a:solidFill>
                  <a:schemeClr val="bg1"/>
                </a:solidFill>
                <a:effectLst/>
                <a:latin typeface="Crimson Pro" panose="020B0604020202020204" charset="0"/>
              </a:rPr>
              <a:t>, 1-15. 10.1177/2158244014548178</a:t>
            </a:r>
            <a:endParaRPr lang="en-US" sz="2000" spc="-84" dirty="0">
              <a:solidFill>
                <a:schemeClr val="bg1"/>
              </a:solidFill>
              <a:latin typeface="Crimson Pro" panose="020B0604020202020204" charset="0"/>
            </a:endParaRPr>
          </a:p>
          <a:p>
            <a:pPr>
              <a:lnSpc>
                <a:spcPts val="3990"/>
              </a:lnSpc>
            </a:pPr>
            <a:r>
              <a:rPr lang="en-US" sz="2000" spc="-84" dirty="0">
                <a:solidFill>
                  <a:schemeClr val="bg1"/>
                </a:solidFill>
                <a:latin typeface="Crimson Pro" panose="020B0604020202020204" charset="0"/>
              </a:rPr>
              <a:t>Annamma, S. A., Connor, D., &amp; </a:t>
            </a:r>
            <a:r>
              <a:rPr lang="en-US" sz="2000" spc="-84" dirty="0" err="1">
                <a:solidFill>
                  <a:schemeClr val="bg1"/>
                </a:solidFill>
                <a:latin typeface="Crimson Pro" panose="020B0604020202020204" charset="0"/>
              </a:rPr>
              <a:t>Ferri</a:t>
            </a:r>
            <a:r>
              <a:rPr lang="en-US" sz="2000" spc="-84" dirty="0">
                <a:solidFill>
                  <a:schemeClr val="bg1"/>
                </a:solidFill>
                <a:latin typeface="Crimson Pro" panose="020B0604020202020204" charset="0"/>
              </a:rPr>
              <a:t>, B. (2013). Dis/ability critical race studies (</a:t>
            </a:r>
            <a:r>
              <a:rPr lang="en-US" sz="2000" spc="-84" dirty="0" err="1">
                <a:solidFill>
                  <a:schemeClr val="bg1"/>
                </a:solidFill>
                <a:latin typeface="Crimson Pro" panose="020B0604020202020204" charset="0"/>
              </a:rPr>
              <a:t>DisCrit</a:t>
            </a:r>
            <a:r>
              <a:rPr lang="en-US" sz="2000" spc="-84" dirty="0">
                <a:solidFill>
                  <a:schemeClr val="bg1"/>
                </a:solidFill>
                <a:latin typeface="Crimson Pro" panose="020B0604020202020204" charset="0"/>
              </a:rPr>
              <a:t>): theorizing at the intersections of race and dis/ability. Race Ethnicity and Education, 16(1), 1-31. </a:t>
            </a:r>
            <a:r>
              <a:rPr lang="en-US" sz="2000" spc="-84" dirty="0">
                <a:solidFill>
                  <a:schemeClr val="bg1"/>
                </a:solidFill>
                <a:latin typeface="Crimson Pro" panose="020B0604020202020204" charset="0"/>
                <a:hlinkClick r:id="rId3" tooltip="http://dx.doi.org/10.1080/13613324.2012.7305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http://dx.doi.org/10.1080/13613324.2012.730511</a:t>
            </a:r>
          </a:p>
          <a:p>
            <a:pPr>
              <a:lnSpc>
                <a:spcPts val="3990"/>
              </a:lnSpc>
            </a:pPr>
            <a:r>
              <a:rPr lang="en-US" sz="2000" b="0" i="0" u="none" strike="noStrike" dirty="0">
                <a:solidFill>
                  <a:schemeClr val="bg1"/>
                </a:solidFill>
                <a:effectLst/>
                <a:latin typeface="Crimson Pro" panose="020B0604020202020204" charset="0"/>
              </a:rPr>
              <a:t>Autism Edmonton. (n.d.). </a:t>
            </a:r>
            <a:r>
              <a:rPr lang="en-US" sz="2000" b="0" i="1" u="none" strike="noStrike" dirty="0">
                <a:solidFill>
                  <a:schemeClr val="bg1"/>
                </a:solidFill>
                <a:effectLst/>
                <a:latin typeface="Crimson Pro" panose="020B0604020202020204" charset="0"/>
              </a:rPr>
              <a:t>About Us</a:t>
            </a:r>
            <a:r>
              <a:rPr lang="en-US" sz="2000" b="0" i="0" u="none" strike="noStrike" dirty="0">
                <a:solidFill>
                  <a:schemeClr val="bg1"/>
                </a:solidFill>
                <a:effectLst/>
                <a:latin typeface="Crimson Pro" panose="020B0604020202020204" charset="0"/>
              </a:rPr>
              <a:t>. Autism Edmonton. https://www.autismedmonton.org/about-us/</a:t>
            </a:r>
            <a:endParaRPr lang="en-US" sz="2000" u="sng" spc="-84" dirty="0">
              <a:solidFill>
                <a:schemeClr val="bg1"/>
              </a:solidFill>
              <a:latin typeface="Crimson Pro" panose="020B0604020202020204" charset="0"/>
              <a:hlinkClick r:id="rId3" tooltip="http://dx.doi.org/10.1080/13613324.2012.73051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indent="-457200" rtl="0">
              <a:spcBef>
                <a:spcPts val="0"/>
              </a:spcBef>
              <a:spcAft>
                <a:spcPts val="0"/>
              </a:spcAft>
            </a:pPr>
            <a:r>
              <a:rPr lang="en-US" sz="2000" b="0" i="0" u="none" strike="noStrike" dirty="0">
                <a:solidFill>
                  <a:schemeClr val="bg1"/>
                </a:solidFill>
                <a:effectLst/>
                <a:latin typeface="Crimson Pro" panose="020B0604020202020204" charset="0"/>
              </a:rPr>
              <a:t>Creswell, J. W. (2018). </a:t>
            </a:r>
            <a:r>
              <a:rPr lang="en-US" sz="2000" b="0" i="1" u="none" strike="noStrike" dirty="0">
                <a:solidFill>
                  <a:schemeClr val="bg1"/>
                </a:solidFill>
                <a:effectLst/>
                <a:latin typeface="Crimson Pro" panose="020B0604020202020204" charset="0"/>
              </a:rPr>
              <a:t>Qualitative Inquiry &amp; Research Design: Choosing Among Five Approaches</a:t>
            </a:r>
            <a:r>
              <a:rPr lang="en-US" sz="2000" b="0" i="0" u="none" strike="noStrike" dirty="0">
                <a:solidFill>
                  <a:schemeClr val="bg1"/>
                </a:solidFill>
                <a:effectLst/>
                <a:latin typeface="Crimson Pro" panose="020B0604020202020204" charset="0"/>
              </a:rPr>
              <a:t> (2nd ed.). SAGE Publications.</a:t>
            </a:r>
            <a:endParaRPr lang="en-US" sz="2000" u="sng" spc="-84" dirty="0">
              <a:solidFill>
                <a:schemeClr val="bg1"/>
              </a:solidFill>
              <a:latin typeface="Crimson Pro" panose="020B0604020202020204" charset="0"/>
              <a:hlinkClick r:id="rId3" tooltip="http://dx.doi.org/10.1080/13613324.2012.73051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>
              <a:lnSpc>
                <a:spcPts val="3990"/>
              </a:lnSpc>
            </a:pPr>
            <a:r>
              <a:rPr lang="en-US" sz="2000" spc="-84" dirty="0">
                <a:solidFill>
                  <a:schemeClr val="bg1"/>
                </a:solidFill>
                <a:latin typeface="Crimson Pro" panose="020B0604020202020204" charset="0"/>
              </a:rPr>
              <a:t>De Jong-</a:t>
            </a:r>
            <a:r>
              <a:rPr lang="en-US" sz="2000" spc="-84" dirty="0" err="1">
                <a:solidFill>
                  <a:schemeClr val="bg1"/>
                </a:solidFill>
                <a:latin typeface="Crimson Pro" panose="020B0604020202020204" charset="0"/>
              </a:rPr>
              <a:t>Gierveld</a:t>
            </a:r>
            <a:r>
              <a:rPr lang="en-US" sz="2000" spc="-84" dirty="0">
                <a:solidFill>
                  <a:schemeClr val="bg1"/>
                </a:solidFill>
                <a:latin typeface="Crimson Pro" panose="020B0604020202020204" charset="0"/>
              </a:rPr>
              <a:t>, J., van Tilburg, T. G., &amp; Dykstra, P. A. (2006). Loneliness and social isolation. In D. Perlman, &amp; A. </a:t>
            </a:r>
            <a:r>
              <a:rPr lang="en-US" sz="2000" spc="-84" dirty="0" err="1">
                <a:solidFill>
                  <a:schemeClr val="bg1"/>
                </a:solidFill>
                <a:latin typeface="Crimson Pro" panose="020B0604020202020204" charset="0"/>
              </a:rPr>
              <a:t>Vangelisti</a:t>
            </a:r>
            <a:r>
              <a:rPr lang="en-US" sz="2000" spc="-84" dirty="0">
                <a:solidFill>
                  <a:schemeClr val="bg1"/>
                </a:solidFill>
                <a:latin typeface="Crimson Pro" panose="020B0604020202020204" charset="0"/>
              </a:rPr>
              <a:t> (Eds.), The </a:t>
            </a:r>
            <a:r>
              <a:rPr lang="en-US" sz="2000" spc="-84" dirty="0" err="1">
                <a:solidFill>
                  <a:schemeClr val="bg1"/>
                </a:solidFill>
                <a:latin typeface="Crimson Pro" panose="020B0604020202020204" charset="0"/>
              </a:rPr>
              <a:t>CambrParigi</a:t>
            </a:r>
            <a:r>
              <a:rPr lang="en-US" sz="2000" spc="-84" dirty="0">
                <a:solidFill>
                  <a:schemeClr val="bg1"/>
                </a:solidFill>
                <a:latin typeface="Crimson Pro" panose="020B0604020202020204" charset="0"/>
              </a:rPr>
              <a:t>, P., &amp; Henson II, W. (2014). Social Isolation in America. Annual Review of Sociology, 40(1), 53-71. 10.1146/annurev-soc-071312-145646</a:t>
            </a:r>
          </a:p>
          <a:p>
            <a:pPr>
              <a:lnSpc>
                <a:spcPts val="3990"/>
              </a:lnSpc>
            </a:pPr>
            <a:r>
              <a:rPr lang="en-US" sz="2000" spc="-84" dirty="0">
                <a:solidFill>
                  <a:schemeClr val="bg1"/>
                </a:solidFill>
                <a:latin typeface="Crimson Pro" panose="020B0604020202020204" charset="0"/>
              </a:rPr>
              <a:t>McPherson, M., Smith-Lovin, L., &amp; </a:t>
            </a:r>
            <a:r>
              <a:rPr lang="en-US" sz="2000" spc="-84" dirty="0" err="1">
                <a:solidFill>
                  <a:schemeClr val="bg1"/>
                </a:solidFill>
                <a:latin typeface="Crimson Pro" panose="020B0604020202020204" charset="0"/>
              </a:rPr>
              <a:t>Brashears</a:t>
            </a:r>
            <a:r>
              <a:rPr lang="en-US" sz="2000" spc="-84" dirty="0">
                <a:solidFill>
                  <a:schemeClr val="bg1"/>
                </a:solidFill>
                <a:latin typeface="Crimson Pro" panose="020B0604020202020204" charset="0"/>
              </a:rPr>
              <a:t>, M. E. (2006). Social Isolation in America: Changes in Core Discussion Networks over Two Decades. American Sociological Review, 71(3), 353-375.</a:t>
            </a:r>
          </a:p>
          <a:p>
            <a:pPr>
              <a:lnSpc>
                <a:spcPts val="3990"/>
              </a:lnSpc>
            </a:pPr>
            <a:r>
              <a:rPr lang="en-US" sz="2000" spc="-84" dirty="0">
                <a:solidFill>
                  <a:schemeClr val="bg1"/>
                </a:solidFill>
                <a:latin typeface="Crimson Pro" panose="020B0604020202020204" charset="0"/>
              </a:rPr>
              <a:t>Pearson, J. N., Malone, K. M., Stewart-Ginsburg, J. H., Manns, L. D.C., Martin, D. M., &amp; Palazzo, K. M. (2023). “We Should All Be Welcome:” A Discourse Analysis of Religious Coping for Black Parents Raising Autistic Children. Journal of Disability &amp; Religion, 1-25. https://doi.org/10.1080/23312521.2023.2178993</a:t>
            </a:r>
          </a:p>
          <a:p>
            <a:pPr>
              <a:lnSpc>
                <a:spcPts val="3990"/>
              </a:lnSpc>
            </a:pPr>
            <a:r>
              <a:rPr lang="en-US" sz="2000" spc="-84" dirty="0" err="1">
                <a:solidFill>
                  <a:schemeClr val="bg1"/>
                </a:solidFill>
                <a:latin typeface="Crimson Pro" panose="020B0604020202020204" charset="0"/>
              </a:rPr>
              <a:t>idge</a:t>
            </a:r>
            <a:r>
              <a:rPr lang="en-US" sz="2000" spc="-84" dirty="0">
                <a:solidFill>
                  <a:schemeClr val="bg1"/>
                </a:solidFill>
                <a:latin typeface="Crimson Pro" panose="020B0604020202020204" charset="0"/>
              </a:rPr>
              <a:t> Handbook of Personal Relationships (pp. 485-500). Cambridge University Press.</a:t>
            </a:r>
          </a:p>
          <a:p>
            <a:pPr>
              <a:lnSpc>
                <a:spcPts val="3990"/>
              </a:lnSpc>
            </a:pPr>
            <a:r>
              <a:rPr lang="en-US" sz="2000" spc="-84" dirty="0">
                <a:solidFill>
                  <a:schemeClr val="bg1"/>
                </a:solidFill>
                <a:latin typeface="Crimson Pro" panose="020B0604020202020204" charset="0"/>
              </a:rPr>
              <a:t>Sanders, R., Lehmann, J., &amp; Gardner, F. (2022). Parents’ Emotional Responses to Early Parenthood. Journal of Family Issues, 43(7), 1874-1897. 10.1177/0192513X211030024</a:t>
            </a:r>
          </a:p>
          <a:p>
            <a:pPr>
              <a:lnSpc>
                <a:spcPts val="3990"/>
              </a:lnSpc>
            </a:pPr>
            <a:r>
              <a:rPr lang="en-US" sz="2000" spc="-84" dirty="0">
                <a:solidFill>
                  <a:schemeClr val="bg1"/>
                </a:solidFill>
                <a:latin typeface="Crimson Pro" panose="020B0604020202020204" charset="0"/>
              </a:rPr>
              <a:t>Williams, M. T., Roy, A. K., </a:t>
            </a:r>
            <a:r>
              <a:rPr lang="en-US" sz="2000" spc="-84" dirty="0" err="1">
                <a:solidFill>
                  <a:schemeClr val="bg1"/>
                </a:solidFill>
                <a:latin typeface="Crimson Pro" panose="020B0604020202020204" charset="0"/>
              </a:rPr>
              <a:t>Maclntyre</a:t>
            </a:r>
            <a:r>
              <a:rPr lang="en-US" sz="2000" spc="-84" dirty="0">
                <a:solidFill>
                  <a:schemeClr val="bg1"/>
                </a:solidFill>
                <a:latin typeface="Crimson Pro" panose="020B0604020202020204" charset="0"/>
              </a:rPr>
              <a:t>, M.-P., &amp; Faber, S. (2022). The Traumatizing Impact of Racism in Canadians of </a:t>
            </a:r>
            <a:r>
              <a:rPr lang="en-US" sz="2000" spc="-84" dirty="0" err="1">
                <a:solidFill>
                  <a:schemeClr val="bg1"/>
                </a:solidFill>
                <a:latin typeface="Crimson Pro" panose="020B0604020202020204" charset="0"/>
              </a:rPr>
              <a:t>Colour</a:t>
            </a:r>
            <a:r>
              <a:rPr lang="en-US" sz="2000" spc="-84" dirty="0">
                <a:solidFill>
                  <a:schemeClr val="bg1"/>
                </a:solidFill>
                <a:latin typeface="Crimson Pro" panose="020B0604020202020204" charset="0"/>
              </a:rPr>
              <a:t>. Current trauma reports, 8(2), 17-34. 10.1007/s40719-022-00225-5</a:t>
            </a:r>
          </a:p>
          <a:p>
            <a:pPr>
              <a:lnSpc>
                <a:spcPts val="3990"/>
              </a:lnSpc>
            </a:pPr>
            <a:r>
              <a:rPr lang="en-US" sz="2000" spc="-84" dirty="0">
                <a:solidFill>
                  <a:schemeClr val="bg1"/>
                </a:solidFill>
                <a:latin typeface="Crimson Pro" panose="020B0604020202020204" charset="0"/>
              </a:rPr>
              <a:t>Yi, H., &amp; Siu, Q. K.Y. (2021). “His inner-self must be good”: An ethnographic vignette study of social interactions between children with autism spectrum disorder and typically developing peers. Journal of Social and Personal Relationships, 38(1), 232-255. 10.1177/0265407520959456</a:t>
            </a:r>
          </a:p>
          <a:p>
            <a:pPr>
              <a:lnSpc>
                <a:spcPts val="3990"/>
              </a:lnSpc>
            </a:pPr>
            <a:r>
              <a:rPr lang="en-US" sz="2000" b="0" i="0" u="none" strike="noStrike" dirty="0">
                <a:solidFill>
                  <a:schemeClr val="bg1"/>
                </a:solidFill>
                <a:effectLst/>
                <a:latin typeface="Crimson Pro" panose="020B0604020202020204" charset="0"/>
              </a:rPr>
              <a:t>Starks, H., &amp; Trinidad, S. B. (2007). Choose Your Method: A Comparison of Phenomenology, Discourse Analysis, and Grounded Theory. </a:t>
            </a:r>
            <a:r>
              <a:rPr lang="en-US" sz="2000" b="0" i="1" u="none" strike="noStrike" dirty="0">
                <a:solidFill>
                  <a:schemeClr val="bg1"/>
                </a:solidFill>
                <a:effectLst/>
                <a:latin typeface="Crimson Pro" panose="020B0604020202020204" charset="0"/>
              </a:rPr>
              <a:t>Qualitative Health Research</a:t>
            </a:r>
            <a:r>
              <a:rPr lang="en-US" sz="2000" b="0" i="0" u="none" strike="noStrike" dirty="0">
                <a:solidFill>
                  <a:schemeClr val="bg1"/>
                </a:solidFill>
                <a:effectLst/>
                <a:latin typeface="Crimson Pro" panose="020B0604020202020204" charset="0"/>
              </a:rPr>
              <a:t>, </a:t>
            </a:r>
            <a:r>
              <a:rPr lang="en-US" sz="2000" b="0" i="1" u="none" strike="noStrike" dirty="0">
                <a:solidFill>
                  <a:schemeClr val="bg1"/>
                </a:solidFill>
                <a:effectLst/>
                <a:latin typeface="Crimson Pro" panose="020B0604020202020204" charset="0"/>
              </a:rPr>
              <a:t>17</a:t>
            </a:r>
            <a:r>
              <a:rPr lang="en-US" sz="2000" b="0" i="0" u="none" strike="noStrike" dirty="0">
                <a:solidFill>
                  <a:schemeClr val="bg1"/>
                </a:solidFill>
                <a:effectLst/>
                <a:latin typeface="Crimson Pro" panose="020B0604020202020204" charset="0"/>
              </a:rPr>
              <a:t>(10), 1372-1380. 10.1177/1049732307307031</a:t>
            </a:r>
            <a:endParaRPr lang="en-US" sz="2000" spc="-84" dirty="0">
              <a:solidFill>
                <a:schemeClr val="bg1"/>
              </a:solidFill>
              <a:latin typeface="Crimson Pro" panose="020B0604020202020204" charset="0"/>
            </a:endParaRPr>
          </a:p>
          <a:p>
            <a:pPr>
              <a:lnSpc>
                <a:spcPts val="3610"/>
              </a:lnSpc>
            </a:pPr>
            <a:endParaRPr lang="en-US" sz="2100" spc="-84" dirty="0">
              <a:solidFill>
                <a:srgbClr val="FCFEF1"/>
              </a:solidFill>
              <a:latin typeface="Crimson Pro"/>
            </a:endParaRPr>
          </a:p>
          <a:p>
            <a:pPr>
              <a:lnSpc>
                <a:spcPts val="3610"/>
              </a:lnSpc>
            </a:pPr>
            <a:endParaRPr lang="en-US" sz="2100" spc="-84" dirty="0">
              <a:solidFill>
                <a:srgbClr val="FCFEF1"/>
              </a:solidFill>
              <a:latin typeface="Crimson Pro"/>
            </a:endParaRPr>
          </a:p>
          <a:p>
            <a:pPr>
              <a:lnSpc>
                <a:spcPts val="3610"/>
              </a:lnSpc>
            </a:pPr>
            <a:endParaRPr lang="en-US" sz="2100" spc="-84" dirty="0">
              <a:solidFill>
                <a:srgbClr val="FCFEF1"/>
              </a:solidFill>
              <a:latin typeface="Crimson Pro"/>
            </a:endParaRPr>
          </a:p>
          <a:p>
            <a:pPr>
              <a:lnSpc>
                <a:spcPts val="5319"/>
              </a:lnSpc>
            </a:pPr>
            <a:endParaRPr lang="en-US" sz="2100" spc="-84" dirty="0">
              <a:solidFill>
                <a:srgbClr val="FCFEF1"/>
              </a:solidFill>
              <a:latin typeface="Crimson Pro"/>
            </a:endParaRPr>
          </a:p>
          <a:p>
            <a:pPr>
              <a:lnSpc>
                <a:spcPts val="5319"/>
              </a:lnSpc>
            </a:pPr>
            <a:endParaRPr lang="en-US" sz="2100" spc="-84" dirty="0">
              <a:solidFill>
                <a:srgbClr val="FCFEF1"/>
              </a:solidFill>
              <a:latin typeface="Crimson Pro"/>
            </a:endParaRPr>
          </a:p>
          <a:p>
            <a:pPr>
              <a:lnSpc>
                <a:spcPts val="5319"/>
              </a:lnSpc>
            </a:pPr>
            <a:endParaRPr lang="en-US" sz="2100" spc="-84" dirty="0">
              <a:solidFill>
                <a:srgbClr val="FCFEF1"/>
              </a:solidFill>
              <a:latin typeface="Crimson Pro"/>
            </a:endParaRPr>
          </a:p>
          <a:p>
            <a:pPr>
              <a:lnSpc>
                <a:spcPts val="5319"/>
              </a:lnSpc>
            </a:pPr>
            <a:endParaRPr lang="en-US" sz="2100" spc="-84" dirty="0">
              <a:solidFill>
                <a:srgbClr val="FCFEF1"/>
              </a:solidFill>
              <a:latin typeface="Crimson Pro"/>
            </a:endParaRPr>
          </a:p>
          <a:p>
            <a:pPr>
              <a:lnSpc>
                <a:spcPts val="5319"/>
              </a:lnSpc>
            </a:pPr>
            <a:endParaRPr lang="en-US" sz="2100" spc="-84" dirty="0">
              <a:solidFill>
                <a:srgbClr val="FCFEF1"/>
              </a:solidFill>
              <a:latin typeface="Crimson Pro"/>
            </a:endParaRPr>
          </a:p>
          <a:p>
            <a:pPr>
              <a:lnSpc>
                <a:spcPts val="5319"/>
              </a:lnSpc>
            </a:pPr>
            <a:endParaRPr lang="en-US" sz="2100" spc="-84" dirty="0">
              <a:solidFill>
                <a:srgbClr val="FCFEF1"/>
              </a:solidFill>
              <a:latin typeface="Crimson Pro"/>
            </a:endParaRPr>
          </a:p>
        </p:txBody>
      </p:sp>
      <p:sp>
        <p:nvSpPr>
          <p:cNvPr id="4" name="AutoShape 4"/>
          <p:cNvSpPr/>
          <p:nvPr/>
        </p:nvSpPr>
        <p:spPr>
          <a:xfrm flipV="1">
            <a:off x="0" y="1023937"/>
            <a:ext cx="18493007" cy="0"/>
          </a:xfrm>
          <a:prstGeom prst="line">
            <a:avLst/>
          </a:prstGeom>
          <a:ln w="9525" cap="flat">
            <a:solidFill>
              <a:srgbClr val="FCFEF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CA"/>
          </a:p>
        </p:txBody>
      </p:sp>
      <p:sp>
        <p:nvSpPr>
          <p:cNvPr id="5" name="TextBox 5"/>
          <p:cNvSpPr txBox="1"/>
          <p:nvPr/>
        </p:nvSpPr>
        <p:spPr>
          <a:xfrm>
            <a:off x="14164049" y="447838"/>
            <a:ext cx="345248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1694"/>
              </a:lnSpc>
            </a:pPr>
            <a:r>
              <a:rPr lang="en-US" sz="1598" spc="-71">
                <a:solidFill>
                  <a:srgbClr val="FCFEF1"/>
                </a:solidFill>
                <a:latin typeface="Crimson Pro"/>
              </a:rPr>
              <a:t>Research  Proposal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595170" y="504984"/>
            <a:ext cx="1386030" cy="2189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694"/>
              </a:lnSpc>
              <a:spcBef>
                <a:spcPct val="0"/>
              </a:spcBef>
            </a:pPr>
            <a:r>
              <a:rPr lang="en-US" sz="1598" spc="-71" dirty="0">
                <a:solidFill>
                  <a:srgbClr val="FCFEF1"/>
                </a:solidFill>
                <a:latin typeface="Crimson Pro"/>
              </a:rPr>
              <a:t>Jojo  Boateng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39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791543" y="4322762"/>
            <a:ext cx="7176798" cy="164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649"/>
              </a:lnSpc>
            </a:pPr>
            <a:r>
              <a:rPr lang="en-US" sz="11499" spc="-402" dirty="0">
                <a:solidFill>
                  <a:srgbClr val="FCFEF1"/>
                </a:solidFill>
                <a:latin typeface="Noto Serif Display ExtraCondensed"/>
              </a:rPr>
              <a:t>Questions?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7010400" y="5962014"/>
            <a:ext cx="17380152" cy="65558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5400" spc="-84" dirty="0">
                <a:solidFill>
                  <a:srgbClr val="FCFEF1"/>
                </a:solidFill>
                <a:latin typeface="Crimson Pro"/>
              </a:rPr>
              <a:t>Jojo Boateng</a:t>
            </a:r>
          </a:p>
          <a:p>
            <a:r>
              <a:rPr lang="en-US" sz="5400" spc="-84" dirty="0">
                <a:solidFill>
                  <a:srgbClr val="FCFEF1"/>
                </a:solidFill>
                <a:latin typeface="Crimson Pro"/>
              </a:rPr>
              <a:t>boatengj3@mymacewan.ca</a:t>
            </a:r>
          </a:p>
          <a:p>
            <a:pPr>
              <a:lnSpc>
                <a:spcPts val="3610"/>
              </a:lnSpc>
            </a:pPr>
            <a:endParaRPr lang="en-US" sz="2100" spc="-84" dirty="0">
              <a:solidFill>
                <a:srgbClr val="FCFEF1"/>
              </a:solidFill>
              <a:latin typeface="Crimson Pro"/>
            </a:endParaRPr>
          </a:p>
          <a:p>
            <a:pPr>
              <a:lnSpc>
                <a:spcPts val="3610"/>
              </a:lnSpc>
            </a:pPr>
            <a:endParaRPr lang="en-US" sz="2100" spc="-84" dirty="0">
              <a:solidFill>
                <a:srgbClr val="FCFEF1"/>
              </a:solidFill>
              <a:latin typeface="Crimson Pro"/>
            </a:endParaRPr>
          </a:p>
          <a:p>
            <a:pPr>
              <a:lnSpc>
                <a:spcPts val="5319"/>
              </a:lnSpc>
            </a:pPr>
            <a:endParaRPr lang="en-US" sz="2100" spc="-84" dirty="0">
              <a:solidFill>
                <a:srgbClr val="FCFEF1"/>
              </a:solidFill>
              <a:latin typeface="Crimson Pro"/>
            </a:endParaRPr>
          </a:p>
          <a:p>
            <a:pPr>
              <a:lnSpc>
                <a:spcPts val="5319"/>
              </a:lnSpc>
            </a:pPr>
            <a:endParaRPr lang="en-US" sz="2100" spc="-84" dirty="0">
              <a:solidFill>
                <a:srgbClr val="FCFEF1"/>
              </a:solidFill>
              <a:latin typeface="Crimson Pro"/>
            </a:endParaRPr>
          </a:p>
          <a:p>
            <a:pPr>
              <a:lnSpc>
                <a:spcPts val="5319"/>
              </a:lnSpc>
            </a:pPr>
            <a:endParaRPr lang="en-US" sz="2100" spc="-84" dirty="0">
              <a:solidFill>
                <a:srgbClr val="FCFEF1"/>
              </a:solidFill>
              <a:latin typeface="Crimson Pro"/>
            </a:endParaRPr>
          </a:p>
          <a:p>
            <a:pPr>
              <a:lnSpc>
                <a:spcPts val="5319"/>
              </a:lnSpc>
            </a:pPr>
            <a:endParaRPr lang="en-US" sz="2100" spc="-84" dirty="0">
              <a:solidFill>
                <a:srgbClr val="FCFEF1"/>
              </a:solidFill>
              <a:latin typeface="Crimson Pro"/>
            </a:endParaRPr>
          </a:p>
          <a:p>
            <a:pPr>
              <a:lnSpc>
                <a:spcPts val="5319"/>
              </a:lnSpc>
            </a:pPr>
            <a:endParaRPr lang="en-US" sz="2100" spc="-84" dirty="0">
              <a:solidFill>
                <a:srgbClr val="FCFEF1"/>
              </a:solidFill>
              <a:latin typeface="Crimson Pro"/>
            </a:endParaRPr>
          </a:p>
          <a:p>
            <a:pPr>
              <a:lnSpc>
                <a:spcPts val="5319"/>
              </a:lnSpc>
            </a:pPr>
            <a:endParaRPr lang="en-US" sz="2100" spc="-84" dirty="0">
              <a:solidFill>
                <a:srgbClr val="FCFEF1"/>
              </a:solidFill>
              <a:latin typeface="Crimson Pro"/>
            </a:endParaRPr>
          </a:p>
        </p:txBody>
      </p:sp>
      <p:sp>
        <p:nvSpPr>
          <p:cNvPr id="4" name="AutoShape 4"/>
          <p:cNvSpPr/>
          <p:nvPr/>
        </p:nvSpPr>
        <p:spPr>
          <a:xfrm flipV="1">
            <a:off x="0" y="1023937"/>
            <a:ext cx="18493007" cy="0"/>
          </a:xfrm>
          <a:prstGeom prst="line">
            <a:avLst/>
          </a:prstGeom>
          <a:ln w="9525" cap="flat">
            <a:solidFill>
              <a:srgbClr val="FCFEF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CA"/>
          </a:p>
        </p:txBody>
      </p:sp>
      <p:sp>
        <p:nvSpPr>
          <p:cNvPr id="5" name="TextBox 5"/>
          <p:cNvSpPr txBox="1"/>
          <p:nvPr/>
        </p:nvSpPr>
        <p:spPr>
          <a:xfrm>
            <a:off x="14164049" y="447838"/>
            <a:ext cx="345248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1694"/>
              </a:lnSpc>
            </a:pPr>
            <a:r>
              <a:rPr lang="en-US" sz="1598" spc="-71">
                <a:solidFill>
                  <a:srgbClr val="FCFEF1"/>
                </a:solidFill>
                <a:latin typeface="Crimson Pro"/>
              </a:rPr>
              <a:t>Research  Proposal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595170" y="504984"/>
            <a:ext cx="1386030" cy="2189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694"/>
              </a:lnSpc>
              <a:spcBef>
                <a:spcPct val="0"/>
              </a:spcBef>
            </a:pPr>
            <a:r>
              <a:rPr lang="en-US" sz="1598" spc="-71" dirty="0">
                <a:solidFill>
                  <a:srgbClr val="FCFEF1"/>
                </a:solidFill>
                <a:latin typeface="Crimson Pro"/>
              </a:rPr>
              <a:t>Jojo  Boateng</a:t>
            </a:r>
          </a:p>
        </p:txBody>
      </p:sp>
    </p:spTree>
    <p:extLst>
      <p:ext uri="{BB962C8B-B14F-4D97-AF65-F5344CB8AC3E}">
        <p14:creationId xmlns:p14="http://schemas.microsoft.com/office/powerpoint/2010/main" val="4277105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6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/>
          <p:cNvGraphicFramePr>
            <a:graphicFrameLocks noGrp="1"/>
          </p:cNvGraphicFramePr>
          <p:nvPr/>
        </p:nvGraphicFramePr>
        <p:xfrm>
          <a:off x="10439400" y="12382500"/>
          <a:ext cx="114300" cy="10266274"/>
        </p:xfrm>
        <a:graphic>
          <a:graphicData uri="http://schemas.openxmlformats.org/drawingml/2006/table">
            <a:tbl>
              <a:tblPr/>
              <a:tblGrid>
                <a:gridCol w="11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790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 dirty="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90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6398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790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7667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790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790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7667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009</a:t>
                      </a: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67151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010</a:t>
                      </a: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67151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 dirty="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011</a:t>
                      </a:r>
                      <a:endParaRPr lang="en-US" sz="1100" dirty="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AutoShape 3"/>
          <p:cNvSpPr/>
          <p:nvPr/>
        </p:nvSpPr>
        <p:spPr>
          <a:xfrm flipV="1">
            <a:off x="0" y="1023937"/>
            <a:ext cx="18493007" cy="0"/>
          </a:xfrm>
          <a:prstGeom prst="line">
            <a:avLst/>
          </a:prstGeom>
          <a:ln w="9525" cap="flat">
            <a:solidFill>
              <a:srgbClr val="01392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CA"/>
          </a:p>
        </p:txBody>
      </p:sp>
      <p:sp>
        <p:nvSpPr>
          <p:cNvPr id="5" name="TextBox 5"/>
          <p:cNvSpPr txBox="1"/>
          <p:nvPr/>
        </p:nvSpPr>
        <p:spPr>
          <a:xfrm>
            <a:off x="612755" y="2667674"/>
            <a:ext cx="6910589" cy="164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9"/>
              </a:lnSpc>
            </a:pPr>
            <a:r>
              <a:rPr lang="en-US" sz="11499" spc="-402" dirty="0">
                <a:solidFill>
                  <a:srgbClr val="013927"/>
                </a:solidFill>
                <a:latin typeface="Noto Serif Display ExtraCondensed"/>
              </a:rPr>
              <a:t>Agenda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4164049" y="447838"/>
            <a:ext cx="345248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1694"/>
              </a:lnSpc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Research Proposal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95170" y="447838"/>
            <a:ext cx="223512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94"/>
              </a:lnSpc>
              <a:spcBef>
                <a:spcPct val="0"/>
              </a:spcBef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Jojo Boateng</a:t>
            </a:r>
          </a:p>
        </p:txBody>
      </p:sp>
      <p:sp>
        <p:nvSpPr>
          <p:cNvPr id="13" name="TextBox 8">
            <a:extLst>
              <a:ext uri="{FF2B5EF4-FFF2-40B4-BE49-F238E27FC236}">
                <a16:creationId xmlns:a16="http://schemas.microsoft.com/office/drawing/2014/main" id="{BBA37BD7-10C7-6090-FA48-A9A409853561}"/>
              </a:ext>
            </a:extLst>
          </p:cNvPr>
          <p:cNvSpPr txBox="1"/>
          <p:nvPr/>
        </p:nvSpPr>
        <p:spPr>
          <a:xfrm>
            <a:off x="8571963" y="2997076"/>
            <a:ext cx="9921044" cy="74122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48"/>
              </a:lnSpc>
            </a:pPr>
            <a:endParaRPr lang="en-US" sz="4000" spc="-146" dirty="0">
              <a:solidFill>
                <a:srgbClr val="013927"/>
              </a:solidFill>
              <a:latin typeface="Crimson Pro"/>
            </a:endParaRPr>
          </a:p>
          <a:p>
            <a:pPr marL="1722839" lvl="2" indent="-914400">
              <a:lnSpc>
                <a:spcPts val="3448"/>
              </a:lnSpc>
              <a:buAutoNum type="arabicPeriod"/>
            </a:pPr>
            <a:r>
              <a:rPr lang="en-US" sz="5400" spc="-146" dirty="0">
                <a:solidFill>
                  <a:srgbClr val="013927"/>
                </a:solidFill>
                <a:latin typeface="Crimson Pro"/>
              </a:rPr>
              <a:t>Introduction </a:t>
            </a:r>
          </a:p>
          <a:p>
            <a:pPr marL="1722839" lvl="2" indent="-914400">
              <a:lnSpc>
                <a:spcPts val="3448"/>
              </a:lnSpc>
              <a:buAutoNum type="arabicPeriod"/>
            </a:pPr>
            <a:endParaRPr lang="en-US" sz="5400" spc="-146" dirty="0">
              <a:solidFill>
                <a:srgbClr val="013927"/>
              </a:solidFill>
              <a:latin typeface="Crimson Pro"/>
            </a:endParaRPr>
          </a:p>
          <a:p>
            <a:pPr marL="1722839" lvl="2" indent="-914400">
              <a:lnSpc>
                <a:spcPts val="3448"/>
              </a:lnSpc>
              <a:buAutoNum type="arabicPeriod"/>
            </a:pPr>
            <a:endParaRPr lang="en-US" sz="5400" spc="-146" dirty="0">
              <a:solidFill>
                <a:srgbClr val="013927"/>
              </a:solidFill>
              <a:latin typeface="Crimson Pro"/>
            </a:endParaRPr>
          </a:p>
          <a:p>
            <a:pPr marL="1722839" lvl="2" indent="-914400">
              <a:lnSpc>
                <a:spcPts val="3448"/>
              </a:lnSpc>
              <a:buAutoNum type="arabicPeriod"/>
            </a:pPr>
            <a:r>
              <a:rPr lang="en-US" sz="5400" spc="-146" dirty="0">
                <a:solidFill>
                  <a:srgbClr val="013927"/>
                </a:solidFill>
                <a:latin typeface="Crimson Pro"/>
              </a:rPr>
              <a:t>Literature Review</a:t>
            </a:r>
          </a:p>
          <a:p>
            <a:pPr marL="1722839" lvl="2" indent="-914400">
              <a:lnSpc>
                <a:spcPts val="3448"/>
              </a:lnSpc>
              <a:buAutoNum type="arabicPeriod"/>
            </a:pPr>
            <a:endParaRPr lang="en-US" sz="5400" spc="-146" dirty="0">
              <a:solidFill>
                <a:srgbClr val="013927"/>
              </a:solidFill>
              <a:latin typeface="Crimson Pro"/>
            </a:endParaRPr>
          </a:p>
          <a:p>
            <a:pPr marL="1722839" lvl="2" indent="-914400">
              <a:lnSpc>
                <a:spcPts val="3448"/>
              </a:lnSpc>
              <a:buAutoNum type="arabicPeriod"/>
            </a:pPr>
            <a:endParaRPr lang="en-US" sz="5400" spc="-146" dirty="0">
              <a:solidFill>
                <a:srgbClr val="013927"/>
              </a:solidFill>
              <a:latin typeface="Crimson Pro"/>
            </a:endParaRPr>
          </a:p>
          <a:p>
            <a:pPr marL="1722839" lvl="2" indent="-914400">
              <a:lnSpc>
                <a:spcPts val="3448"/>
              </a:lnSpc>
              <a:buAutoNum type="arabicPeriod"/>
            </a:pPr>
            <a:r>
              <a:rPr lang="en-US" sz="5400" spc="-146" dirty="0">
                <a:solidFill>
                  <a:srgbClr val="013927"/>
                </a:solidFill>
                <a:latin typeface="Crimson Pro"/>
              </a:rPr>
              <a:t> Methodology</a:t>
            </a:r>
          </a:p>
          <a:p>
            <a:pPr marL="1722839" lvl="2" indent="-914400">
              <a:lnSpc>
                <a:spcPts val="3448"/>
              </a:lnSpc>
              <a:buAutoNum type="arabicPeriod"/>
            </a:pPr>
            <a:endParaRPr lang="en-US" sz="5400" spc="-146" dirty="0">
              <a:solidFill>
                <a:srgbClr val="013927"/>
              </a:solidFill>
              <a:latin typeface="Crimson Pro"/>
            </a:endParaRPr>
          </a:p>
          <a:p>
            <a:pPr marL="1722839" lvl="2" indent="-914400">
              <a:lnSpc>
                <a:spcPts val="3448"/>
              </a:lnSpc>
              <a:buAutoNum type="arabicPeriod"/>
            </a:pPr>
            <a:endParaRPr lang="en-US" sz="5400" spc="-146" dirty="0">
              <a:solidFill>
                <a:srgbClr val="013927"/>
              </a:solidFill>
              <a:latin typeface="Crimson Pro"/>
            </a:endParaRPr>
          </a:p>
          <a:p>
            <a:pPr marL="1722839" lvl="2" indent="-914400">
              <a:lnSpc>
                <a:spcPts val="3448"/>
              </a:lnSpc>
              <a:buAutoNum type="arabicPeriod"/>
            </a:pPr>
            <a:r>
              <a:rPr lang="en-US" sz="5400" spc="-146" dirty="0">
                <a:solidFill>
                  <a:srgbClr val="013927"/>
                </a:solidFill>
                <a:latin typeface="Crimson Pro"/>
              </a:rPr>
              <a:t>Conclusion  </a:t>
            </a:r>
          </a:p>
          <a:p>
            <a:pPr marL="1722839" lvl="2" indent="-914400">
              <a:lnSpc>
                <a:spcPts val="3448"/>
              </a:lnSpc>
              <a:buAutoNum type="arabicPeriod"/>
            </a:pPr>
            <a:endParaRPr lang="en-US" sz="5400" spc="-146" dirty="0">
              <a:solidFill>
                <a:srgbClr val="013927"/>
              </a:solidFill>
              <a:latin typeface="Crimson Pro"/>
            </a:endParaRPr>
          </a:p>
          <a:p>
            <a:pPr marL="1722839" lvl="2" indent="-914400">
              <a:lnSpc>
                <a:spcPts val="3448"/>
              </a:lnSpc>
              <a:buAutoNum type="arabicPeriod"/>
            </a:pPr>
            <a:endParaRPr lang="en-US" sz="5400" spc="-146" dirty="0">
              <a:solidFill>
                <a:srgbClr val="013927"/>
              </a:solidFill>
              <a:latin typeface="Crimson Pro"/>
            </a:endParaRPr>
          </a:p>
          <a:p>
            <a:pPr marL="1722839" lvl="2" indent="-914400">
              <a:lnSpc>
                <a:spcPts val="3448"/>
              </a:lnSpc>
              <a:buAutoNum type="arabicPeriod"/>
            </a:pPr>
            <a:r>
              <a:rPr lang="en-US" sz="5400" spc="-146" dirty="0">
                <a:solidFill>
                  <a:srgbClr val="013927"/>
                </a:solidFill>
                <a:latin typeface="Crimson Pro"/>
              </a:rPr>
              <a:t>Q&amp;A</a:t>
            </a:r>
          </a:p>
          <a:p>
            <a:pPr>
              <a:lnSpc>
                <a:spcPts val="3448"/>
              </a:lnSpc>
            </a:pPr>
            <a:endParaRPr lang="en-US" sz="3253" spc="-146" dirty="0">
              <a:solidFill>
                <a:srgbClr val="013927"/>
              </a:solidFill>
              <a:latin typeface="Crimson Pro"/>
            </a:endParaRPr>
          </a:p>
          <a:p>
            <a:pPr>
              <a:lnSpc>
                <a:spcPts val="3448"/>
              </a:lnSpc>
            </a:pPr>
            <a:endParaRPr lang="en-US" sz="3253" spc="-146" dirty="0">
              <a:solidFill>
                <a:srgbClr val="013927"/>
              </a:solidFill>
              <a:latin typeface="Crimson Pro"/>
            </a:endParaRPr>
          </a:p>
          <a:p>
            <a:pPr algn="ctr">
              <a:lnSpc>
                <a:spcPts val="3448"/>
              </a:lnSpc>
              <a:spcBef>
                <a:spcPct val="0"/>
              </a:spcBef>
            </a:pPr>
            <a:endParaRPr lang="en-US" sz="3253" spc="-146" dirty="0">
              <a:solidFill>
                <a:srgbClr val="013927"/>
              </a:solidFill>
              <a:latin typeface="Crimson Pro"/>
            </a:endParaRPr>
          </a:p>
        </p:txBody>
      </p:sp>
    </p:spTree>
    <p:extLst>
      <p:ext uri="{BB962C8B-B14F-4D97-AF65-F5344CB8AC3E}">
        <p14:creationId xmlns:p14="http://schemas.microsoft.com/office/powerpoint/2010/main" val="1935215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6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/>
          <p:cNvGraphicFramePr>
            <a:graphicFrameLocks noGrp="1"/>
          </p:cNvGraphicFramePr>
          <p:nvPr/>
        </p:nvGraphicFramePr>
        <p:xfrm>
          <a:off x="10439400" y="12382500"/>
          <a:ext cx="114300" cy="10266274"/>
        </p:xfrm>
        <a:graphic>
          <a:graphicData uri="http://schemas.openxmlformats.org/drawingml/2006/table">
            <a:tbl>
              <a:tblPr/>
              <a:tblGrid>
                <a:gridCol w="11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790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 dirty="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90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6398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790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7667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790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790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7667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009</a:t>
                      </a: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67151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010</a:t>
                      </a: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67151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 dirty="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011</a:t>
                      </a:r>
                      <a:endParaRPr lang="en-US" sz="1100" dirty="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AutoShape 3"/>
          <p:cNvSpPr/>
          <p:nvPr/>
        </p:nvSpPr>
        <p:spPr>
          <a:xfrm flipV="1">
            <a:off x="0" y="1023937"/>
            <a:ext cx="18493007" cy="0"/>
          </a:xfrm>
          <a:prstGeom prst="line">
            <a:avLst/>
          </a:prstGeom>
          <a:ln w="9525" cap="flat">
            <a:solidFill>
              <a:srgbClr val="01392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CA"/>
          </a:p>
        </p:txBody>
      </p:sp>
      <p:sp>
        <p:nvSpPr>
          <p:cNvPr id="4" name="Freeform 4"/>
          <p:cNvSpPr/>
          <p:nvPr/>
        </p:nvSpPr>
        <p:spPr>
          <a:xfrm>
            <a:off x="7315200" y="3730283"/>
            <a:ext cx="4405441" cy="3671201"/>
          </a:xfrm>
          <a:custGeom>
            <a:avLst/>
            <a:gdLst/>
            <a:ahLst/>
            <a:cxnLst/>
            <a:rect l="l" t="t" r="r" b="b"/>
            <a:pathLst>
              <a:path w="4405441" h="3671201">
                <a:moveTo>
                  <a:pt x="0" y="0"/>
                </a:moveTo>
                <a:lnTo>
                  <a:pt x="4405441" y="0"/>
                </a:lnTo>
                <a:lnTo>
                  <a:pt x="4405441" y="3671201"/>
                </a:lnTo>
                <a:lnTo>
                  <a:pt x="0" y="367120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A" dirty="0"/>
          </a:p>
        </p:txBody>
      </p:sp>
      <p:sp>
        <p:nvSpPr>
          <p:cNvPr id="5" name="TextBox 5"/>
          <p:cNvSpPr txBox="1"/>
          <p:nvPr/>
        </p:nvSpPr>
        <p:spPr>
          <a:xfrm>
            <a:off x="404611" y="1946656"/>
            <a:ext cx="6910589" cy="164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9"/>
              </a:lnSpc>
            </a:pPr>
            <a:r>
              <a:rPr lang="en-US" sz="11499" spc="-402" dirty="0">
                <a:solidFill>
                  <a:srgbClr val="013927"/>
                </a:solidFill>
                <a:latin typeface="Noto Serif Display ExtraCondensed"/>
              </a:rPr>
              <a:t>Introduction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4164049" y="447838"/>
            <a:ext cx="345248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1694"/>
              </a:lnSpc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Research Proposal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95170" y="447838"/>
            <a:ext cx="223512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94"/>
              </a:lnSpc>
              <a:spcBef>
                <a:spcPct val="0"/>
              </a:spcBef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Jojo Boateng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6096000" y="7685788"/>
            <a:ext cx="7149159" cy="2336812"/>
            <a:chOff x="1284794" y="-40527"/>
            <a:chExt cx="1882906" cy="615457"/>
          </a:xfrm>
        </p:grpSpPr>
        <p:sp>
          <p:nvSpPr>
            <p:cNvPr id="10" name="Freeform 10"/>
            <p:cNvSpPr/>
            <p:nvPr/>
          </p:nvSpPr>
          <p:spPr>
            <a:xfrm>
              <a:off x="1284794" y="7098"/>
              <a:ext cx="1882906" cy="567832"/>
            </a:xfrm>
            <a:custGeom>
              <a:avLst/>
              <a:gdLst/>
              <a:ahLst/>
              <a:cxnLst/>
              <a:rect l="l" t="t" r="r" b="b"/>
              <a:pathLst>
                <a:path w="1882906" h="567832">
                  <a:moveTo>
                    <a:pt x="0" y="0"/>
                  </a:moveTo>
                  <a:lnTo>
                    <a:pt x="1882906" y="0"/>
                  </a:lnTo>
                  <a:lnTo>
                    <a:pt x="1882906" y="567832"/>
                  </a:lnTo>
                  <a:lnTo>
                    <a:pt x="0" y="567832"/>
                  </a:lnTo>
                  <a:close/>
                </a:path>
              </a:pathLst>
            </a:custGeom>
            <a:solidFill>
              <a:srgbClr val="FCFEF1"/>
            </a:solidFill>
          </p:spPr>
          <p:txBody>
            <a:bodyPr/>
            <a:lstStyle/>
            <a:p>
              <a:endParaRPr lang="en-CA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284794" y="-40527"/>
              <a:ext cx="1882906" cy="615457"/>
            </a:xfrm>
            <a:prstGeom prst="rect">
              <a:avLst/>
            </a:prstGeom>
          </p:spPr>
          <p:txBody>
            <a:bodyPr lIns="254000" tIns="254000" rIns="254000" bIns="254000" rtlCol="0" anchor="ctr"/>
            <a:lstStyle/>
            <a:p>
              <a:pPr algn="ctr">
                <a:lnSpc>
                  <a:spcPts val="3499"/>
                </a:lnSpc>
              </a:pPr>
              <a:r>
                <a:rPr lang="en-US" sz="2499" dirty="0">
                  <a:solidFill>
                    <a:srgbClr val="013927"/>
                  </a:solidFill>
                  <a:latin typeface="Crimson Pro"/>
                </a:rPr>
                <a:t>“...We want to create a culturally safe environment that acknowledges, </a:t>
              </a:r>
              <a:r>
                <a:rPr lang="en-US" sz="2499" dirty="0" err="1">
                  <a:solidFill>
                    <a:srgbClr val="013927"/>
                  </a:solidFill>
                  <a:latin typeface="Crimson Pro"/>
                </a:rPr>
                <a:t>honours</a:t>
              </a:r>
              <a:r>
                <a:rPr lang="en-US" sz="2499" dirty="0">
                  <a:solidFill>
                    <a:srgbClr val="013927"/>
                  </a:solidFill>
                  <a:latin typeface="Crimson Pro"/>
                </a:rPr>
                <a:t> and respects the lived experience of every person and community.” (Autism Edmonton, n.d.)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1821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6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/>
          <p:cNvGraphicFramePr>
            <a:graphicFrameLocks noGrp="1"/>
          </p:cNvGraphicFramePr>
          <p:nvPr/>
        </p:nvGraphicFramePr>
        <p:xfrm>
          <a:off x="10439400" y="12382500"/>
          <a:ext cx="114300" cy="10266274"/>
        </p:xfrm>
        <a:graphic>
          <a:graphicData uri="http://schemas.openxmlformats.org/drawingml/2006/table">
            <a:tbl>
              <a:tblPr/>
              <a:tblGrid>
                <a:gridCol w="11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790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 dirty="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90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6398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790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7667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790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790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7667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009</a:t>
                      </a: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67151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010</a:t>
                      </a: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67151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 dirty="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011</a:t>
                      </a:r>
                      <a:endParaRPr lang="en-US" sz="1100" dirty="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AutoShape 3"/>
          <p:cNvSpPr/>
          <p:nvPr/>
        </p:nvSpPr>
        <p:spPr>
          <a:xfrm flipV="1">
            <a:off x="0" y="1023937"/>
            <a:ext cx="18493007" cy="0"/>
          </a:xfrm>
          <a:prstGeom prst="line">
            <a:avLst/>
          </a:prstGeom>
          <a:ln w="9525" cap="flat">
            <a:solidFill>
              <a:srgbClr val="01392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CA"/>
          </a:p>
        </p:txBody>
      </p:sp>
      <p:sp>
        <p:nvSpPr>
          <p:cNvPr id="6" name="TextBox 6"/>
          <p:cNvSpPr txBox="1"/>
          <p:nvPr/>
        </p:nvSpPr>
        <p:spPr>
          <a:xfrm>
            <a:off x="14164049" y="447838"/>
            <a:ext cx="345248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1694"/>
              </a:lnSpc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Research Proposal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95170" y="447838"/>
            <a:ext cx="223512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94"/>
              </a:lnSpc>
              <a:spcBef>
                <a:spcPct val="0"/>
              </a:spcBef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Jojo Boateng</a:t>
            </a:r>
          </a:p>
        </p:txBody>
      </p:sp>
      <p:pic>
        <p:nvPicPr>
          <p:cNvPr id="1026" name="Picture 2" descr="Locked Inside: The Neuroscience of Social Isolation">
            <a:extLst>
              <a:ext uri="{FF2B5EF4-FFF2-40B4-BE49-F238E27FC236}">
                <a16:creationId xmlns:a16="http://schemas.microsoft.com/office/drawing/2014/main" id="{E233EFBE-FCE4-2DA7-A5B3-62D95FD66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3" y="1562100"/>
            <a:ext cx="13258793" cy="74779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F909E8-AA2D-AC2A-463C-96D5500C6ACC}"/>
              </a:ext>
            </a:extLst>
          </p:cNvPr>
          <p:cNvSpPr txBox="1"/>
          <p:nvPr/>
        </p:nvSpPr>
        <p:spPr>
          <a:xfrm>
            <a:off x="3048000" y="9285833"/>
            <a:ext cx="1386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-146" dirty="0">
                <a:solidFill>
                  <a:srgbClr val="013927"/>
                </a:solidFill>
                <a:latin typeface="Crimson Pro"/>
              </a:rPr>
              <a:t> (de Jong-</a:t>
            </a:r>
            <a:r>
              <a:rPr lang="en-US" sz="3200" spc="-146" dirty="0" err="1">
                <a:solidFill>
                  <a:srgbClr val="013927"/>
                </a:solidFill>
                <a:latin typeface="Crimson Pro"/>
              </a:rPr>
              <a:t>Gierveld</a:t>
            </a:r>
            <a:r>
              <a:rPr lang="en-US" sz="3200" spc="-146" dirty="0">
                <a:solidFill>
                  <a:srgbClr val="013927"/>
                </a:solidFill>
                <a:latin typeface="Crimson Pro"/>
              </a:rPr>
              <a:t> et al., 2006; McPherson &amp; Smith-Lovin, 2006; Sanders et al., 2022) 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931159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6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/>
          <p:nvPr/>
        </p:nvSpPr>
        <p:spPr>
          <a:xfrm>
            <a:off x="10807764" y="4523829"/>
            <a:ext cx="7685243" cy="5829300"/>
          </a:xfrm>
          <a:custGeom>
            <a:avLst/>
            <a:gdLst/>
            <a:ahLst/>
            <a:cxnLst/>
            <a:rect l="l" t="t" r="r" b="b"/>
            <a:pathLst>
              <a:path w="4116711" h="3458038">
                <a:moveTo>
                  <a:pt x="0" y="0"/>
                </a:moveTo>
                <a:lnTo>
                  <a:pt x="4116711" y="0"/>
                </a:lnTo>
                <a:lnTo>
                  <a:pt x="4116711" y="3458038"/>
                </a:lnTo>
                <a:lnTo>
                  <a:pt x="0" y="345803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A"/>
          </a:p>
        </p:txBody>
      </p:sp>
      <p:sp>
        <p:nvSpPr>
          <p:cNvPr id="3" name="AutoShape 3"/>
          <p:cNvSpPr/>
          <p:nvPr/>
        </p:nvSpPr>
        <p:spPr>
          <a:xfrm flipV="1">
            <a:off x="0" y="1023937"/>
            <a:ext cx="18493007" cy="0"/>
          </a:xfrm>
          <a:prstGeom prst="line">
            <a:avLst/>
          </a:prstGeom>
          <a:ln w="9525" cap="flat">
            <a:solidFill>
              <a:srgbClr val="01392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CA"/>
          </a:p>
        </p:txBody>
      </p:sp>
      <p:sp>
        <p:nvSpPr>
          <p:cNvPr id="5" name="TextBox 5"/>
          <p:cNvSpPr txBox="1"/>
          <p:nvPr/>
        </p:nvSpPr>
        <p:spPr>
          <a:xfrm>
            <a:off x="372122" y="2174701"/>
            <a:ext cx="10270833" cy="16158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649"/>
              </a:lnSpc>
            </a:pPr>
            <a:r>
              <a:rPr lang="en-US" sz="11499" spc="-402" dirty="0">
                <a:solidFill>
                  <a:srgbClr val="013927"/>
                </a:solidFill>
                <a:latin typeface="Noto Serif Display ExtraCondensed"/>
              </a:rPr>
              <a:t>Literature Review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4164049" y="447838"/>
            <a:ext cx="345248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1694"/>
              </a:lnSpc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Research Proposal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95170" y="447838"/>
            <a:ext cx="223512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94"/>
              </a:lnSpc>
              <a:spcBef>
                <a:spcPct val="0"/>
              </a:spcBef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Jojo Boateng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95170" y="4941291"/>
            <a:ext cx="9921044" cy="39241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48"/>
              </a:lnSpc>
            </a:pPr>
            <a:endParaRPr lang="en-US" sz="4000" spc="-146" dirty="0">
              <a:solidFill>
                <a:srgbClr val="013927"/>
              </a:solidFill>
              <a:latin typeface="Crimson Pro"/>
            </a:endParaRPr>
          </a:p>
          <a:p>
            <a:pPr marL="702478" lvl="1" indent="-351239">
              <a:lnSpc>
                <a:spcPts val="3448"/>
              </a:lnSpc>
              <a:buFont typeface="Arial"/>
              <a:buChar char="•"/>
            </a:pPr>
            <a:r>
              <a:rPr lang="en-US" sz="4000" spc="-146" dirty="0">
                <a:solidFill>
                  <a:srgbClr val="013927"/>
                </a:solidFill>
                <a:latin typeface="Crimson Pro"/>
              </a:rPr>
              <a:t>Black parents = Black + parents, and their experience is dependent on this distinction (Annamma et al., 2013; Pearson et al., 2023; Williams et al., 2022)</a:t>
            </a:r>
          </a:p>
          <a:p>
            <a:pPr marL="808439" lvl="2">
              <a:lnSpc>
                <a:spcPts val="3448"/>
              </a:lnSpc>
            </a:pPr>
            <a:endParaRPr lang="en-US" sz="4000" spc="-146" dirty="0">
              <a:solidFill>
                <a:srgbClr val="013927"/>
              </a:solidFill>
              <a:latin typeface="Crimson Pro"/>
            </a:endParaRPr>
          </a:p>
          <a:p>
            <a:pPr>
              <a:lnSpc>
                <a:spcPts val="3448"/>
              </a:lnSpc>
            </a:pPr>
            <a:endParaRPr lang="en-US" sz="3253" spc="-146" dirty="0">
              <a:solidFill>
                <a:srgbClr val="013927"/>
              </a:solidFill>
              <a:latin typeface="Crimson Pro"/>
            </a:endParaRPr>
          </a:p>
          <a:p>
            <a:pPr>
              <a:lnSpc>
                <a:spcPts val="3448"/>
              </a:lnSpc>
            </a:pPr>
            <a:endParaRPr lang="en-US" sz="3253" spc="-146" dirty="0">
              <a:solidFill>
                <a:srgbClr val="013927"/>
              </a:solidFill>
              <a:latin typeface="Crimson Pro"/>
            </a:endParaRPr>
          </a:p>
          <a:p>
            <a:pPr algn="ctr">
              <a:lnSpc>
                <a:spcPts val="3448"/>
              </a:lnSpc>
              <a:spcBef>
                <a:spcPct val="0"/>
              </a:spcBef>
            </a:pPr>
            <a:endParaRPr lang="en-US" sz="3253" spc="-146" dirty="0">
              <a:solidFill>
                <a:srgbClr val="013927"/>
              </a:solidFill>
              <a:latin typeface="Crimson Pr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6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470871"/>
              </p:ext>
            </p:extLst>
          </p:nvPr>
        </p:nvGraphicFramePr>
        <p:xfrm>
          <a:off x="11811000" y="12687300"/>
          <a:ext cx="114300" cy="9878072"/>
        </p:xfrm>
        <a:graphic>
          <a:graphicData uri="http://schemas.openxmlformats.org/drawingml/2006/table">
            <a:tbl>
              <a:tblPr/>
              <a:tblGrid>
                <a:gridCol w="11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966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 dirty="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966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6969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966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889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966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966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1889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009</a:t>
                      </a: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18467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010</a:t>
                      </a: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18467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 dirty="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011</a:t>
                      </a:r>
                      <a:endParaRPr lang="en-US" sz="1100" dirty="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AutoShape 3"/>
          <p:cNvSpPr/>
          <p:nvPr/>
        </p:nvSpPr>
        <p:spPr>
          <a:xfrm flipV="1">
            <a:off x="0" y="1023937"/>
            <a:ext cx="18493007" cy="0"/>
          </a:xfrm>
          <a:prstGeom prst="line">
            <a:avLst/>
          </a:prstGeom>
          <a:ln w="9525" cap="flat">
            <a:solidFill>
              <a:srgbClr val="01392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CA"/>
          </a:p>
        </p:txBody>
      </p:sp>
      <p:sp>
        <p:nvSpPr>
          <p:cNvPr id="4" name="Freeform 4"/>
          <p:cNvSpPr/>
          <p:nvPr/>
        </p:nvSpPr>
        <p:spPr>
          <a:xfrm>
            <a:off x="1712732" y="5081795"/>
            <a:ext cx="3184552" cy="4682152"/>
          </a:xfrm>
          <a:custGeom>
            <a:avLst/>
            <a:gdLst/>
            <a:ahLst/>
            <a:cxnLst/>
            <a:rect l="l" t="t" r="r" b="b"/>
            <a:pathLst>
              <a:path w="3184552" h="4682152">
                <a:moveTo>
                  <a:pt x="0" y="0"/>
                </a:moveTo>
                <a:lnTo>
                  <a:pt x="3184551" y="0"/>
                </a:lnTo>
                <a:lnTo>
                  <a:pt x="3184551" y="4682152"/>
                </a:lnTo>
                <a:lnTo>
                  <a:pt x="0" y="46821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CA" dirty="0"/>
          </a:p>
        </p:txBody>
      </p:sp>
      <p:sp>
        <p:nvSpPr>
          <p:cNvPr id="5" name="TextBox 5"/>
          <p:cNvSpPr txBox="1"/>
          <p:nvPr/>
        </p:nvSpPr>
        <p:spPr>
          <a:xfrm>
            <a:off x="213556" y="1432029"/>
            <a:ext cx="6910589" cy="3241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9"/>
              </a:lnSpc>
            </a:pPr>
            <a:r>
              <a:rPr lang="en-US" sz="11499" spc="-402" dirty="0">
                <a:solidFill>
                  <a:srgbClr val="013927"/>
                </a:solidFill>
                <a:latin typeface="Noto Serif Display ExtraCondensed"/>
              </a:rPr>
              <a:t>Literature Review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4164049" y="447838"/>
            <a:ext cx="345248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1694"/>
              </a:lnSpc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Research Proposal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95170" y="447838"/>
            <a:ext cx="223512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94"/>
              </a:lnSpc>
              <a:spcBef>
                <a:spcPct val="0"/>
              </a:spcBef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Jojo Boateng</a:t>
            </a:r>
          </a:p>
        </p:txBody>
      </p:sp>
      <p:graphicFrame>
        <p:nvGraphicFramePr>
          <p:cNvPr id="11" name="TextBox 8">
            <a:extLst>
              <a:ext uri="{FF2B5EF4-FFF2-40B4-BE49-F238E27FC236}">
                <a16:creationId xmlns:a16="http://schemas.microsoft.com/office/drawing/2014/main" id="{2B8531E2-8B48-671B-1534-BB7B5DAA8C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1972202"/>
              </p:ext>
            </p:extLst>
          </p:nvPr>
        </p:nvGraphicFramePr>
        <p:xfrm>
          <a:off x="8153400" y="1381121"/>
          <a:ext cx="9921044" cy="8720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6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/>
          <p:cNvGraphicFramePr>
            <a:graphicFrameLocks noGrp="1"/>
          </p:cNvGraphicFramePr>
          <p:nvPr/>
        </p:nvGraphicFramePr>
        <p:xfrm>
          <a:off x="11811000" y="12687300"/>
          <a:ext cx="114300" cy="9878072"/>
        </p:xfrm>
        <a:graphic>
          <a:graphicData uri="http://schemas.openxmlformats.org/drawingml/2006/table">
            <a:tbl>
              <a:tblPr/>
              <a:tblGrid>
                <a:gridCol w="11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966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 dirty="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966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6969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966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889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966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966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18894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009</a:t>
                      </a: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18467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010</a:t>
                      </a:r>
                      <a:endParaRPr lang="en-US" sz="110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18467">
                <a:tc>
                  <a:txBody>
                    <a:bodyPr/>
                    <a:lstStyle/>
                    <a:p>
                      <a:pPr algn="just">
                        <a:lnSpc>
                          <a:spcPts val="4900"/>
                        </a:lnSpc>
                        <a:defRPr/>
                      </a:pPr>
                      <a:r>
                        <a:rPr lang="en-US" sz="3500" dirty="0">
                          <a:solidFill>
                            <a:srgbClr val="013927"/>
                          </a:solidFill>
                          <a:latin typeface="Noto Serif Display ExtraCondensed"/>
                        </a:rPr>
                        <a:t>011</a:t>
                      </a:r>
                      <a:endParaRPr lang="en-US" sz="1100" dirty="0"/>
                    </a:p>
                  </a:txBody>
                  <a:tcPr marL="0" marR="0" marT="0" marB="0"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AutoShape 3"/>
          <p:cNvSpPr/>
          <p:nvPr/>
        </p:nvSpPr>
        <p:spPr>
          <a:xfrm flipV="1">
            <a:off x="0" y="1023937"/>
            <a:ext cx="18493007" cy="0"/>
          </a:xfrm>
          <a:prstGeom prst="line">
            <a:avLst/>
          </a:prstGeom>
          <a:ln w="9525" cap="flat">
            <a:solidFill>
              <a:srgbClr val="01392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CA"/>
          </a:p>
        </p:txBody>
      </p:sp>
      <p:sp>
        <p:nvSpPr>
          <p:cNvPr id="5" name="TextBox 5"/>
          <p:cNvSpPr txBox="1"/>
          <p:nvPr/>
        </p:nvSpPr>
        <p:spPr>
          <a:xfrm>
            <a:off x="1712732" y="2247900"/>
            <a:ext cx="14409607" cy="48474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649"/>
              </a:lnSpc>
            </a:pPr>
            <a:r>
              <a:rPr lang="en-US" sz="11499" spc="-402" dirty="0">
                <a:solidFill>
                  <a:srgbClr val="013927"/>
                </a:solidFill>
                <a:latin typeface="Noto Serif Display ExtraCondensed"/>
              </a:rPr>
              <a:t>How do Black parents who have children with autism understand social isolation?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4164049" y="447838"/>
            <a:ext cx="345248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1694"/>
              </a:lnSpc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Research Proposal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95170" y="447838"/>
            <a:ext cx="223512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94"/>
              </a:lnSpc>
              <a:spcBef>
                <a:spcPct val="0"/>
              </a:spcBef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Jojo Boateng</a:t>
            </a:r>
          </a:p>
        </p:txBody>
      </p:sp>
    </p:spTree>
    <p:extLst>
      <p:ext uri="{BB962C8B-B14F-4D97-AF65-F5344CB8AC3E}">
        <p14:creationId xmlns:p14="http://schemas.microsoft.com/office/powerpoint/2010/main" val="2906597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6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 flipV="1">
            <a:off x="0" y="1023937"/>
            <a:ext cx="18493007" cy="0"/>
          </a:xfrm>
          <a:prstGeom prst="line">
            <a:avLst/>
          </a:prstGeom>
          <a:ln w="9525" cap="flat">
            <a:solidFill>
              <a:srgbClr val="01392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CA"/>
          </a:p>
        </p:txBody>
      </p:sp>
      <p:sp>
        <p:nvSpPr>
          <p:cNvPr id="4" name="Freeform 4"/>
          <p:cNvSpPr/>
          <p:nvPr/>
        </p:nvSpPr>
        <p:spPr>
          <a:xfrm>
            <a:off x="1529474" y="5143500"/>
            <a:ext cx="5744010" cy="4114800"/>
          </a:xfrm>
          <a:custGeom>
            <a:avLst/>
            <a:gdLst/>
            <a:ahLst/>
            <a:cxnLst/>
            <a:rect l="l" t="t" r="r" b="b"/>
            <a:pathLst>
              <a:path w="5744010" h="4114800">
                <a:moveTo>
                  <a:pt x="0" y="0"/>
                </a:moveTo>
                <a:lnTo>
                  <a:pt x="5744010" y="0"/>
                </a:lnTo>
                <a:lnTo>
                  <a:pt x="574401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CA"/>
          </a:p>
        </p:txBody>
      </p:sp>
      <p:sp>
        <p:nvSpPr>
          <p:cNvPr id="5" name="TextBox 5"/>
          <p:cNvSpPr txBox="1"/>
          <p:nvPr/>
        </p:nvSpPr>
        <p:spPr>
          <a:xfrm>
            <a:off x="946185" y="2321458"/>
            <a:ext cx="6910589" cy="164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49"/>
              </a:lnSpc>
            </a:pPr>
            <a:r>
              <a:rPr lang="en-US" sz="11499" spc="-402" dirty="0">
                <a:solidFill>
                  <a:srgbClr val="013927"/>
                </a:solidFill>
                <a:latin typeface="Noto Serif Display ExtraCondensed"/>
              </a:rPr>
              <a:t>Methodology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4164049" y="447838"/>
            <a:ext cx="345248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1694"/>
              </a:lnSpc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Research Proposal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95170" y="447838"/>
            <a:ext cx="223512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94"/>
              </a:lnSpc>
              <a:spcBef>
                <a:spcPct val="0"/>
              </a:spcBef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Jojo Boateng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8366956" y="3142196"/>
            <a:ext cx="9921044" cy="47961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02478" lvl="1" indent="-351239">
              <a:lnSpc>
                <a:spcPts val="3448"/>
              </a:lnSpc>
              <a:buFont typeface="Arial"/>
              <a:buChar char="•"/>
            </a:pPr>
            <a:r>
              <a:rPr lang="en-US" sz="4000" spc="-146" dirty="0">
                <a:solidFill>
                  <a:srgbClr val="013927"/>
                </a:solidFill>
                <a:latin typeface="Crimson Pro"/>
              </a:rPr>
              <a:t>Phenomenology (</a:t>
            </a:r>
            <a:r>
              <a:rPr lang="en-US" sz="4000" spc="-146" dirty="0" err="1">
                <a:solidFill>
                  <a:srgbClr val="013927"/>
                </a:solidFill>
                <a:latin typeface="Crimson Pro"/>
              </a:rPr>
              <a:t>Abdulai</a:t>
            </a:r>
            <a:r>
              <a:rPr lang="en-US" sz="4000" spc="-146" dirty="0">
                <a:solidFill>
                  <a:srgbClr val="013927"/>
                </a:solidFill>
                <a:latin typeface="Crimson Pro"/>
              </a:rPr>
              <a:t> &amp; Owusu-Ansah, 2014; Creswell, 2018; Sharan &amp; </a:t>
            </a:r>
            <a:r>
              <a:rPr lang="en-US" sz="4000" spc="-146" dirty="0" err="1">
                <a:solidFill>
                  <a:srgbClr val="013927"/>
                </a:solidFill>
                <a:latin typeface="Crimson Pro"/>
              </a:rPr>
              <a:t>Tisdell</a:t>
            </a:r>
            <a:r>
              <a:rPr lang="en-US" sz="4000" spc="-146" dirty="0">
                <a:solidFill>
                  <a:srgbClr val="013927"/>
                </a:solidFill>
                <a:latin typeface="Crimson Pro"/>
              </a:rPr>
              <a:t>, 2015; Starks &amp;Trinidad, 2007) </a:t>
            </a:r>
          </a:p>
          <a:p>
            <a:pPr marL="702478" lvl="1" indent="-351239">
              <a:lnSpc>
                <a:spcPts val="3448"/>
              </a:lnSpc>
              <a:buFont typeface="Arial"/>
              <a:buChar char="•"/>
            </a:pPr>
            <a:endParaRPr lang="en-US" sz="4000" spc="-146" dirty="0">
              <a:solidFill>
                <a:srgbClr val="013927"/>
              </a:solidFill>
              <a:latin typeface="Crimson Pro"/>
            </a:endParaRPr>
          </a:p>
          <a:p>
            <a:pPr marL="702478" lvl="1" indent="-351239">
              <a:lnSpc>
                <a:spcPts val="3448"/>
              </a:lnSpc>
              <a:buFont typeface="Arial"/>
              <a:buChar char="•"/>
            </a:pPr>
            <a:r>
              <a:rPr lang="en-US" sz="4000" spc="-146" dirty="0">
                <a:solidFill>
                  <a:srgbClr val="013927"/>
                </a:solidFill>
                <a:latin typeface="Crimson Pro"/>
              </a:rPr>
              <a:t>Recruited through Autism Edmonton</a:t>
            </a:r>
          </a:p>
          <a:p>
            <a:pPr marL="351239" lvl="1">
              <a:lnSpc>
                <a:spcPts val="3448"/>
              </a:lnSpc>
            </a:pPr>
            <a:endParaRPr lang="en-US" sz="4000" spc="-146" dirty="0">
              <a:solidFill>
                <a:srgbClr val="013927"/>
              </a:solidFill>
              <a:latin typeface="Crimson Pro"/>
            </a:endParaRPr>
          </a:p>
          <a:p>
            <a:pPr marL="702478" lvl="1" indent="-351239">
              <a:lnSpc>
                <a:spcPts val="3448"/>
              </a:lnSpc>
              <a:buFont typeface="Arial"/>
              <a:buChar char="•"/>
            </a:pPr>
            <a:r>
              <a:rPr lang="en-US" sz="4000" spc="-146" dirty="0">
                <a:solidFill>
                  <a:srgbClr val="013927"/>
                </a:solidFill>
                <a:latin typeface="Crimson Pro"/>
              </a:rPr>
              <a:t>Focus groups  of Black parents who have children (5-10 years old) with autism</a:t>
            </a:r>
          </a:p>
          <a:p>
            <a:pPr>
              <a:lnSpc>
                <a:spcPts val="3448"/>
              </a:lnSpc>
            </a:pPr>
            <a:endParaRPr lang="en-US" sz="4000" spc="-146" dirty="0">
              <a:solidFill>
                <a:srgbClr val="013927"/>
              </a:solidFill>
              <a:latin typeface="Crimson Pro"/>
            </a:endParaRPr>
          </a:p>
          <a:p>
            <a:pPr marL="702478" lvl="1" indent="-351239">
              <a:lnSpc>
                <a:spcPts val="3448"/>
              </a:lnSpc>
              <a:buFont typeface="Arial"/>
              <a:buChar char="•"/>
            </a:pPr>
            <a:r>
              <a:rPr lang="en-US" sz="4000" spc="-146" dirty="0">
                <a:solidFill>
                  <a:srgbClr val="013927"/>
                </a:solidFill>
                <a:latin typeface="Crimson Pro"/>
              </a:rPr>
              <a:t>Vignettes  </a:t>
            </a:r>
          </a:p>
          <a:p>
            <a:pPr algn="l">
              <a:lnSpc>
                <a:spcPts val="3448"/>
              </a:lnSpc>
              <a:spcBef>
                <a:spcPct val="0"/>
              </a:spcBef>
            </a:pPr>
            <a:endParaRPr lang="en-US" sz="3253" spc="-146" dirty="0">
              <a:solidFill>
                <a:srgbClr val="013927"/>
              </a:solidFill>
              <a:latin typeface="Crimson Pr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6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 flipV="1">
            <a:off x="0" y="1023937"/>
            <a:ext cx="18493007" cy="0"/>
          </a:xfrm>
          <a:prstGeom prst="line">
            <a:avLst/>
          </a:prstGeom>
          <a:ln w="9525" cap="flat">
            <a:solidFill>
              <a:srgbClr val="01392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CA"/>
          </a:p>
        </p:txBody>
      </p:sp>
      <p:sp>
        <p:nvSpPr>
          <p:cNvPr id="5" name="TextBox 5"/>
          <p:cNvSpPr txBox="1"/>
          <p:nvPr/>
        </p:nvSpPr>
        <p:spPr>
          <a:xfrm>
            <a:off x="3429000" y="2021707"/>
            <a:ext cx="12084015" cy="16158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649"/>
              </a:lnSpc>
            </a:pPr>
            <a:r>
              <a:rPr lang="en-US" sz="11499" spc="-402" dirty="0">
                <a:solidFill>
                  <a:srgbClr val="013927"/>
                </a:solidFill>
                <a:latin typeface="Noto Serif Display ExtraCondensed"/>
              </a:rPr>
              <a:t>Vignette Example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4164049" y="447838"/>
            <a:ext cx="345248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1694"/>
              </a:lnSpc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Research Proposal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95170" y="447838"/>
            <a:ext cx="2235124" cy="218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94"/>
              </a:lnSpc>
              <a:spcBef>
                <a:spcPct val="0"/>
              </a:spcBef>
            </a:pPr>
            <a:r>
              <a:rPr lang="en-US" sz="1598" spc="-71">
                <a:solidFill>
                  <a:srgbClr val="013927"/>
                </a:solidFill>
                <a:latin typeface="Crimson Pro"/>
              </a:rPr>
              <a:t>Jojo Boateng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829722" y="4571975"/>
            <a:ext cx="12084015" cy="41549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5400" spc="-146" dirty="0">
                <a:solidFill>
                  <a:srgbClr val="013927"/>
                </a:solidFill>
                <a:latin typeface="Crimson Pro"/>
              </a:rPr>
              <a:t>After coming home from celebrating a night out with your friends, you return home to find your babysitter upset. When you ask what is wrong, they say your child (Alex) is “too difficult to handle.”</a:t>
            </a:r>
            <a:endParaRPr lang="en-US" sz="5400" spc="-146" dirty="0">
              <a:solidFill>
                <a:srgbClr val="013927"/>
              </a:solidFill>
              <a:latin typeface="Crimson Pro" panose="020B060402020202020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8FDC52-D8BD-37C3-AEB0-E891513A9A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093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27286</TotalTime>
  <Words>1030</Words>
  <Application>Microsoft Office PowerPoint</Application>
  <PresentationFormat>Custom</PresentationFormat>
  <Paragraphs>136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Aptos</vt:lpstr>
      <vt:lpstr>Noto Serif Display ExtraCondensed</vt:lpstr>
      <vt:lpstr>Crimson Pro</vt:lpstr>
      <vt:lpstr>Crimson Pro Bold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Scope and Strategy Presentation in Black and White Emerald Mint Green Aspirational Elegance Style</dc:title>
  <dc:creator>jojo b</dc:creator>
  <cp:lastModifiedBy>jojo b</cp:lastModifiedBy>
  <cp:revision>6</cp:revision>
  <dcterms:created xsi:type="dcterms:W3CDTF">2006-08-16T00:00:00Z</dcterms:created>
  <dcterms:modified xsi:type="dcterms:W3CDTF">2024-06-23T00:18:04Z</dcterms:modified>
  <dc:identifier>DAF_nKUHtjA</dc:identifier>
</cp:coreProperties>
</file>